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 id="2147483667" r:id="rId4"/>
    <p:sldMasterId id="2147483691" r:id="rId5"/>
  </p:sldMasterIdLst>
  <p:notesMasterIdLst>
    <p:notesMasterId r:id="rId12"/>
  </p:notesMasterIdLst>
  <p:handoutMasterIdLst>
    <p:handoutMasterId r:id="rId21"/>
  </p:handoutMasterIdLst>
  <p:sldIdLst>
    <p:sldId id="12644" r:id="rId6"/>
    <p:sldId id="12756" r:id="rId7"/>
    <p:sldId id="12814" r:id="rId8"/>
    <p:sldId id="12938" r:id="rId9"/>
    <p:sldId id="12652" r:id="rId10"/>
    <p:sldId id="12827" r:id="rId11"/>
    <p:sldId id="12650" r:id="rId13"/>
    <p:sldId id="12819" r:id="rId14"/>
    <p:sldId id="12823" r:id="rId15"/>
    <p:sldId id="12890" r:id="rId16"/>
    <p:sldId id="12818" r:id="rId17"/>
    <p:sldId id="12886" r:id="rId18"/>
    <p:sldId id="12887" r:id="rId19"/>
    <p:sldId id="12888" r:id="rId20"/>
  </p:sldIdLst>
  <p:sldSz cx="12192000" cy="6858000"/>
  <p:notesSz cx="6858000" cy="9144000"/>
  <p:embeddedFontLst>
    <p:embeddedFont>
      <p:font typeface="微软雅黑" panose="020B0503020204020204" pitchFamily="34" charset="-122"/>
      <p:regular r:id="rId26"/>
    </p:embeddedFont>
    <p:embeddedFont>
      <p:font typeface="Calibri" panose="020F0502020204030204"/>
      <p:regular r:id="rId27"/>
      <p:bold r:id="rId28"/>
      <p:italic r:id="rId29"/>
      <p:boldItalic r:id="rId30"/>
    </p:embeddedFont>
    <p:embeddedFont>
      <p:font typeface="楷体" panose="02010609060101010101" pitchFamily="49" charset="-122"/>
      <p:regular r:id="rId31"/>
    </p:embeddedFont>
    <p:embeddedFont>
      <p:font typeface="黑体" panose="02010609060101010101" charset="-122"/>
      <p:regular r:id="rId32"/>
    </p:embeddedFont>
    <p:embeddedFont>
      <p:font typeface="华文楷体" panose="02010600040101010101" pitchFamily="2" charset="-122"/>
      <p:regular r:id="rId33"/>
    </p:embeddedFont>
    <p:embeddedFont>
      <p:font typeface="Impact" panose="020B0806030902050204" pitchFamily="34" charset="0"/>
      <p:regular r:id="rId34"/>
    </p:embeddedFont>
    <p:embeddedFont>
      <p:font typeface="Aharoni" panose="02010803020104030203" pitchFamily="2" charset="-79"/>
      <p:bold r:id="rId35"/>
    </p:embeddedFont>
    <p:embeddedFont>
      <p:font typeface="Calibri" panose="020F0502020204030204" pitchFamily="34" charset="0"/>
      <p:regular r:id="rId36"/>
      <p:bold r:id="rId37"/>
      <p:italic r:id="rId38"/>
      <p:boldItalic r:id="rId39"/>
    </p:embeddedFont>
    <p:embeddedFont>
      <p:font typeface="Arial Unicode MS" panose="020B0604020202020204" charset="-122"/>
      <p:regular r:id="rId40"/>
    </p:embeddedFont>
    <p:embeddedFont>
      <p:font typeface="等线" panose="02010600030101010101" charset="-122"/>
      <p:regular r:id="rId41"/>
    </p:embeddedFont>
    <p:embeddedFont>
      <p:font typeface="仿宋" panose="02010609060101010101" pitchFamily="49" charset="-122"/>
      <p:regular r:id="rId42"/>
    </p:embeddedFont>
    <p:embeddedFont>
      <p:font typeface="Levenim MT" panose="02010502060101010101" pitchFamily="2" charset="-79"/>
      <p:regular r:id="rId43"/>
      <p:bold r:id="rId44"/>
    </p:embeddedFont>
  </p:embeddedFontLst>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engdao Yang" initials="ZY" lastIdx="1" clrIdx="0"/>
  <p:cmAuthor id="0" name="PPTer_Tang" initials="z" lastIdx="1" clrIdx="0"/>
  <p:cmAuthor id="2" name="test" initials="t"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2060"/>
    <a:srgbClr val="026CD4"/>
    <a:srgbClr val="0070C0"/>
    <a:srgbClr val="1A73B3"/>
    <a:srgbClr val="203864"/>
    <a:srgbClr val="F8F8F8"/>
    <a:srgbClr val="45A3E7"/>
    <a:srgbClr val="29B7F6"/>
    <a:srgbClr val="2BB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3" d="100"/>
          <a:sy n="63" d="100"/>
        </p:scale>
        <p:origin x="800" y="32"/>
      </p:cViewPr>
      <p:guideLst>
        <p:guide orient="horz" pos="2033"/>
        <p:guide pos="3899"/>
        <p:guide orient="horz" pos="498"/>
        <p:guide pos="796"/>
        <p:guide pos="71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5" Type="http://schemas.openxmlformats.org/officeDocument/2006/relationships/tags" Target="tags/tag166.xml"/><Relationship Id="rId44" Type="http://schemas.openxmlformats.org/officeDocument/2006/relationships/font" Target="fonts/font19.fntdata"/><Relationship Id="rId43" Type="http://schemas.openxmlformats.org/officeDocument/2006/relationships/font" Target="fonts/font18.fntdata"/><Relationship Id="rId42" Type="http://schemas.openxmlformats.org/officeDocument/2006/relationships/font" Target="fonts/font17.fntdata"/><Relationship Id="rId41" Type="http://schemas.openxmlformats.org/officeDocument/2006/relationships/font" Target="fonts/font16.fntdata"/><Relationship Id="rId40" Type="http://schemas.openxmlformats.org/officeDocument/2006/relationships/font" Target="fonts/font15.fntdata"/><Relationship Id="rId4" Type="http://schemas.openxmlformats.org/officeDocument/2006/relationships/slideMaster" Target="slideMasters/slideMaster3.xml"/><Relationship Id="rId39" Type="http://schemas.openxmlformats.org/officeDocument/2006/relationships/font" Target="fonts/font14.fntdata"/><Relationship Id="rId38" Type="http://schemas.openxmlformats.org/officeDocument/2006/relationships/font" Target="fonts/font13.fntdata"/><Relationship Id="rId37" Type="http://schemas.openxmlformats.org/officeDocument/2006/relationships/font" Target="fonts/font12.fntdata"/><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notesMaster" Target="notesMasters/notesMaster1.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F9F9F-8801-4F41-A506-4C1F4E7AE6F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9A4D8-C655-4CB2-AC87-CE159BCF3FA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ysClr val="windowText" lastClr="000000"/>
                </a:solidFill>
                <a:effectLst/>
                <a:uLnTx/>
                <a:uFillTx/>
              </a:rPr>
              <a:t>18</a:t>
            </a: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a:ln>
                  <a:noFill/>
                </a:ln>
                <a:solidFill>
                  <a:sysClr val="windowText" lastClr="000000"/>
                </a:solidFill>
                <a:effectLst/>
                <a:uLnTx/>
                <a:uFillTx/>
              </a:rPr>
              <a:t>18</a:t>
            </a: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18F03C3-53C1-4F10-8DAF-D1F318E96C6E}" type="slidenum">
              <a:rPr kumimoji="0" lang="zh-CN"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18F03C3-53C1-4F10-8DAF-D1F318E96C6E}" type="slidenum">
              <a:rPr kumimoji="0" lang="zh-CN"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418F03C3-53C1-4F10-8DAF-D1F318E96C6E}" type="slidenum">
              <a:rPr kumimoji="0" lang="zh-CN" altLang="en-US" sz="1200" b="0" i="0" u="none" strike="noStrike" kern="1200" cap="none" spc="0" normalizeH="0" baseline="0" noProof="1" smtClean="0">
                <a:ln>
                  <a:noFill/>
                </a:ln>
                <a:solidFill>
                  <a:srgbClr val="000000"/>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26110" y="130810"/>
            <a:ext cx="7672070" cy="969010"/>
          </a:xfrm>
        </p:spPr>
        <p:txBody>
          <a:bodyPr lIns="90000" tIns="46800" rIns="90000" bIns="46800" anchor="b" anchorCtr="0">
            <a:normAutofit/>
          </a:bodyPr>
          <a:lstStyle>
            <a:lvl1pPr algn="l">
              <a:defRPr sz="3200">
                <a:solidFill>
                  <a:srgbClr val="0070C0"/>
                </a:solidFill>
              </a:defRPr>
            </a:lvl1pPr>
          </a:lstStyle>
          <a:p>
            <a:r>
              <a:rPr lang="zh-CN" altLang="en-US" dirty="0"/>
              <a:t>单击此处编辑标题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190580" y="6480034"/>
            <a:ext cx="2844877" cy="365125"/>
          </a:xfrm>
        </p:spPr>
        <p:txBody>
          <a:bodyPr/>
          <a:lstStyle>
            <a:lvl1pPr>
              <a:defRPr lang="zh-CN" altLang="en-US" dirty="0"/>
            </a:lvl1pPr>
          </a:lstStyle>
          <a:p>
            <a:fld id="{A31C8D95-9B38-4307-A8A1-0F34F80A86A8}" type="datetime5">
              <a:rPr lang="zh-CN" altLang="en-US" smtClean="0"/>
            </a:fld>
            <a:endParaRPr lang="zh-CN" altLang="en-US" dirty="0"/>
          </a:p>
        </p:txBody>
      </p:sp>
      <p:sp>
        <p:nvSpPr>
          <p:cNvPr id="5" name="灯片编号占位符 4"/>
          <p:cNvSpPr>
            <a:spLocks noGrp="1"/>
          </p:cNvSpPr>
          <p:nvPr>
            <p:ph type="sldNum" sz="quarter" idx="12"/>
          </p:nvPr>
        </p:nvSpPr>
        <p:spPr>
          <a:xfrm>
            <a:off x="9228880" y="6480034"/>
            <a:ext cx="2844877" cy="365125"/>
          </a:xfrm>
        </p:spPr>
        <p:txBody>
          <a:bodyPr/>
          <a:lstStyle/>
          <a:p>
            <a:r>
              <a:rPr lang="zh-CN" altLang="en-US" dirty="0"/>
              <a:t>第</a:t>
            </a:r>
            <a:fld id="{6E24C920-23A3-4416-AB8F-D33AD14DD175}" type="slidenum">
              <a:rPr lang="zh-CN" altLang="en-US" smtClean="0"/>
            </a:fld>
            <a:r>
              <a:rPr lang="zh-CN" altLang="en-US" dirty="0"/>
              <a:t>页</a:t>
            </a:r>
            <a:endParaRPr lang="zh-CN" altLang="en-US" dirty="0"/>
          </a:p>
        </p:txBody>
      </p:sp>
      <p:pic>
        <p:nvPicPr>
          <p:cNvPr id="16" name="图片 12"/>
          <p:cNvPicPr>
            <a:picLocks noChangeAspect="1" noChangeArrowheads="1"/>
          </p:cNvPicPr>
          <p:nvPr userDrawn="1"/>
        </p:nvPicPr>
        <p:blipFill>
          <a:blip r:embed="rId2" cstate="print"/>
          <a:srcRect/>
          <a:stretch>
            <a:fillRect/>
          </a:stretch>
        </p:blipFill>
        <p:spPr bwMode="auto">
          <a:xfrm>
            <a:off x="10201256" y="217138"/>
            <a:ext cx="1771930" cy="399961"/>
          </a:xfrm>
          <a:prstGeom prst="rect">
            <a:avLst/>
          </a:prstGeom>
          <a:noFill/>
          <a:ln w="9525">
            <a:noFill/>
            <a:bevel/>
          </a:ln>
        </p:spPr>
      </p:pic>
      <p:sp>
        <p:nvSpPr>
          <p:cNvPr id="18" name="标题 17"/>
          <p:cNvSpPr>
            <a:spLocks noGrp="1"/>
          </p:cNvSpPr>
          <p:nvPr>
            <p:ph type="title"/>
          </p:nvPr>
        </p:nvSpPr>
        <p:spPr>
          <a:xfrm>
            <a:off x="982792" y="114206"/>
            <a:ext cx="9085550" cy="576000"/>
          </a:xfrm>
        </p:spPr>
        <p:txBody>
          <a:bodyPr>
            <a:normAutofit/>
          </a:bodyPr>
          <a:lstStyle>
            <a:lvl1pPr algn="l">
              <a:defRPr kumimoji="0" lang="zh-CN" altLang="en-US" sz="28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4474163" y="6503322"/>
            <a:ext cx="3566515" cy="306705"/>
          </a:xfrm>
          <a:prstGeom prst="rect">
            <a:avLst/>
          </a:prstGeom>
          <a:noFill/>
        </p:spPr>
        <p:txBody>
          <a:bodyPr wrap="square" rtlCol="0">
            <a:spAutoFit/>
          </a:bodyPr>
          <a:lstStyle/>
          <a:p>
            <a:r>
              <a:rPr lang="zh-CN" altLang="en-US" sz="1400" b="1" spc="600" dirty="0">
                <a:solidFill>
                  <a:srgbClr val="C00000"/>
                </a:solidFill>
                <a:latin typeface="微软雅黑" panose="020B0503020204020204" pitchFamily="34" charset="-122"/>
                <a:ea typeface="微软雅黑" panose="020B0503020204020204" pitchFamily="34" charset="-122"/>
              </a:rPr>
              <a:t>共享      共创      共赢</a:t>
            </a:r>
            <a:endParaRPr lang="zh-CN" altLang="en-US" sz="1400" b="1" spc="600" dirty="0">
              <a:solidFill>
                <a:srgbClr val="C00000"/>
              </a:solidFill>
              <a:latin typeface="微软雅黑" panose="020B0503020204020204" pitchFamily="34" charset="-122"/>
              <a:ea typeface="微软雅黑" panose="020B0503020204020204" pitchFamily="34" charset="-122"/>
            </a:endParaRPr>
          </a:p>
        </p:txBody>
      </p:sp>
      <p:grpSp>
        <p:nvGrpSpPr>
          <p:cNvPr id="17" name="组合 17"/>
          <p:cNvGrpSpPr/>
          <p:nvPr userDrawn="1"/>
        </p:nvGrpSpPr>
        <p:grpSpPr>
          <a:xfrm>
            <a:off x="-1" y="705533"/>
            <a:ext cx="12192318" cy="90000"/>
            <a:chOff x="0" y="908720"/>
            <a:chExt cx="12187238" cy="144016"/>
          </a:xfrm>
        </p:grpSpPr>
        <p:sp>
          <p:nvSpPr>
            <p:cNvPr id="20"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1"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 name="内容占位符 5"/>
          <p:cNvSpPr>
            <a:spLocks noGrp="1"/>
          </p:cNvSpPr>
          <p:nvPr>
            <p:ph sz="quarter" idx="13" hasCustomPrompt="1"/>
          </p:nvPr>
        </p:nvSpPr>
        <p:spPr>
          <a:xfrm>
            <a:off x="694715" y="919876"/>
            <a:ext cx="11016956" cy="504000"/>
          </a:xfrm>
        </p:spPr>
        <p:txBody>
          <a:bodyPr>
            <a:normAutofit/>
          </a:bodyPr>
          <a:lstStyle>
            <a:lvl1pPr marL="342900" indent="-342900">
              <a:lnSpc>
                <a:spcPts val="2800"/>
              </a:lnSpc>
              <a:buClr>
                <a:srgbClr val="020BBE"/>
              </a:buClr>
              <a:buFont typeface="Wingdings" panose="05000000000000000000" pitchFamily="2" charset="2"/>
              <a:buChar char="n"/>
              <a:defRPr sz="2400" b="1">
                <a:latin typeface="微软雅黑" panose="020B0503020204020204" pitchFamily="34" charset="-122"/>
                <a:ea typeface="微软雅黑" panose="020B0503020204020204" pitchFamily="34" charset="-122"/>
              </a:defRPr>
            </a:lvl1pPr>
          </a:lstStyle>
          <a:p>
            <a:pPr lvl="0"/>
            <a:r>
              <a:rPr lang="zh-CN" altLang="en-US" dirty="0"/>
              <a:t>编辑母版文本样式</a:t>
            </a:r>
            <a:endParaRPr lang="zh-CN" altLang="en-US" dirty="0"/>
          </a:p>
        </p:txBody>
      </p:sp>
      <p:sp>
        <p:nvSpPr>
          <p:cNvPr id="2" name="椭圆 1"/>
          <p:cNvSpPr/>
          <p:nvPr userDrawn="1"/>
        </p:nvSpPr>
        <p:spPr>
          <a:xfrm>
            <a:off x="288431" y="132890"/>
            <a:ext cx="538716" cy="538632"/>
          </a:xfrm>
          <a:prstGeom prst="ellipse">
            <a:avLst/>
          </a:pr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主标题">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9239250" y="6356350"/>
            <a:ext cx="2743200" cy="365125"/>
          </a:xfrm>
        </p:spPr>
        <p:txBody>
          <a:bodyPr/>
          <a:lstStyle/>
          <a:p>
            <a:fld id="{49AE70B2-8BF9-45C0-BB95-33D1B9D3A854}" type="slidenum">
              <a:rPr lang="zh-CN" altLang="en-US" smtClean="0"/>
            </a:fld>
            <a:endParaRPr lang="zh-CN" altLang="en-US"/>
          </a:p>
        </p:txBody>
      </p:sp>
      <p:cxnSp>
        <p:nvCxnSpPr>
          <p:cNvPr id="5" name="直接连接符 4"/>
          <p:cNvCxnSpPr/>
          <p:nvPr userDrawn="1"/>
        </p:nvCxnSpPr>
        <p:spPr>
          <a:xfrm>
            <a:off x="858520" y="0"/>
            <a:ext cx="0" cy="103854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812800" y="350520"/>
            <a:ext cx="45719" cy="694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D60CA13-1D35-FB4C-A00C-0558FB41B5AA}" type="slidenum">
              <a:rPr kumimoji="1" lang="zh-CN" altLang="en-US" smtClean="0"/>
            </a:fld>
            <a:endParaRPr kumimoji="1"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014702" y="304835"/>
            <a:ext cx="4970462" cy="701731"/>
          </a:xfrm>
          <a:noFill/>
        </p:spPr>
        <p:txBody>
          <a:bodyPr wrap="square" rtlCol="0">
            <a:spAutoFit/>
          </a:bodyPr>
          <a:lstStyle>
            <a:lvl1pPr marL="0" indent="0">
              <a:buNone/>
              <a:defRPr lang="zh-CN" altLang="en-US" sz="4400" dirty="0" smtClean="0">
                <a:solidFill>
                  <a:srgbClr val="26323E"/>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948815" y="437703"/>
            <a:ext cx="4970462" cy="480131"/>
          </a:xfrm>
          <a:noFill/>
        </p:spPr>
        <p:txBody>
          <a:bodyPr wrap="square" rtlCol="0">
            <a:spAutoFit/>
          </a:bodyPr>
          <a:lstStyle>
            <a:lvl1pPr marL="0" indent="0">
              <a:buNone/>
              <a:def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sp>
        <p:nvSpPr>
          <p:cNvPr id="9" name="文本占位符 10"/>
          <p:cNvSpPr>
            <a:spLocks noGrp="1"/>
          </p:cNvSpPr>
          <p:nvPr>
            <p:ph type="body" sz="quarter" idx="11" hasCustomPrompt="1"/>
          </p:nvPr>
        </p:nvSpPr>
        <p:spPr>
          <a:xfrm>
            <a:off x="948815" y="250852"/>
            <a:ext cx="4970462" cy="258532"/>
          </a:xfrm>
          <a:noFill/>
        </p:spPr>
        <p:txBody>
          <a:bodyPr wrap="square" rtlCol="0">
            <a:spAutoFit/>
          </a:bodyPr>
          <a:lstStyle>
            <a:lvl1pPr marL="0" indent="0">
              <a:buNone/>
              <a:defRPr lang="zh-CN" altLang="en-US" sz="1200" b="0"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grpSp>
        <p:nvGrpSpPr>
          <p:cNvPr id="3" name="组合 2"/>
          <p:cNvGrpSpPr/>
          <p:nvPr userDrawn="1"/>
        </p:nvGrpSpPr>
        <p:grpSpPr>
          <a:xfrm>
            <a:off x="395154" y="413481"/>
            <a:ext cx="503494" cy="527129"/>
            <a:chOff x="589722" y="2064577"/>
            <a:chExt cx="1043876" cy="1092878"/>
          </a:xfrm>
        </p:grpSpPr>
        <p:sp>
          <p:nvSpPr>
            <p:cNvPr id="6" name="矩形 5"/>
            <p:cNvSpPr/>
            <p:nvPr userDrawn="1"/>
          </p:nvSpPr>
          <p:spPr>
            <a:xfrm>
              <a:off x="589722" y="2064577"/>
              <a:ext cx="791999" cy="7920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矩形 6"/>
            <p:cNvSpPr/>
            <p:nvPr userDrawn="1"/>
          </p:nvSpPr>
          <p:spPr>
            <a:xfrm>
              <a:off x="841598" y="2365455"/>
              <a:ext cx="792000" cy="792000"/>
            </a:xfrm>
            <a:prstGeom prst="rect">
              <a:avLst/>
            </a:prstGeom>
            <a:gradFill>
              <a:gsLst>
                <a:gs pos="0">
                  <a:srgbClr val="0070C0"/>
                </a:gs>
                <a:gs pos="100000">
                  <a:srgbClr val="00B0F0"/>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61035"/>
          </a:xfrm>
        </p:spPr>
        <p:txBody>
          <a:bodyPr/>
          <a:lstStyle>
            <a:lvl1pPr>
              <a:defRPr sz="2800"/>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198880"/>
            <a:ext cx="10515600" cy="497808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
        <p:nvSpPr>
          <p:cNvPr id="8" name="Line 2"/>
          <p:cNvSpPr>
            <a:spLocks noChangeShapeType="1"/>
          </p:cNvSpPr>
          <p:nvPr userDrawn="1"/>
        </p:nvSpPr>
        <p:spPr bwMode="auto">
          <a:xfrm>
            <a:off x="0" y="733343"/>
            <a:ext cx="12191999" cy="4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8" name="标题 17"/>
          <p:cNvSpPr>
            <a:spLocks noGrp="1"/>
          </p:cNvSpPr>
          <p:nvPr>
            <p:ph type="title"/>
          </p:nvPr>
        </p:nvSpPr>
        <p:spPr>
          <a:xfrm>
            <a:off x="129684" y="111722"/>
            <a:ext cx="9938657" cy="576030"/>
          </a:xfrm>
        </p:spPr>
        <p:txBody>
          <a:bodyPr>
            <a:normAutofit/>
          </a:bodyPr>
          <a:lstStyle>
            <a:lvl1pPr algn="l">
              <a:defRPr kumimoji="0" lang="zh-CN" altLang="en-US" sz="32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3791373" y="6387311"/>
            <a:ext cx="4248573" cy="306705"/>
          </a:xfrm>
          <a:prstGeom prst="rect">
            <a:avLst/>
          </a:prstGeom>
          <a:noFill/>
        </p:spPr>
        <p:txBody>
          <a:bodyPr wrap="square" rtlCol="0">
            <a:spAutoFit/>
          </a:bodyPr>
          <a:lstStyle/>
          <a:p>
            <a:r>
              <a:rPr lang="zh-CN" altLang="en-US" sz="1400" spc="600" dirty="0">
                <a:solidFill>
                  <a:srgbClr val="C00000"/>
                </a:solidFill>
                <a:latin typeface="微软雅黑" panose="020B0503020204020204" pitchFamily="34" charset="-122"/>
                <a:ea typeface="微软雅黑" panose="020B0503020204020204" pitchFamily="34" charset="-122"/>
              </a:rPr>
              <a:t>     共创  </a:t>
            </a:r>
            <a:r>
              <a:rPr lang="zh-CN" altLang="en-US" sz="1400" spc="600" dirty="0">
                <a:solidFill>
                  <a:srgbClr val="C00000"/>
                </a:solidFill>
                <a:latin typeface="微软雅黑" panose="020B0503020204020204" pitchFamily="34" charset="-122"/>
                <a:ea typeface="微软雅黑" panose="020B0503020204020204" pitchFamily="34" charset="-122"/>
                <a:sym typeface="+mn-ea"/>
              </a:rPr>
              <a:t>共享</a:t>
            </a:r>
            <a:r>
              <a:rPr lang="zh-CN" altLang="en-US" sz="1400" spc="600" dirty="0">
                <a:solidFill>
                  <a:srgbClr val="C00000"/>
                </a:solidFill>
                <a:latin typeface="微软雅黑" panose="020B0503020204020204" pitchFamily="34" charset="-122"/>
                <a:ea typeface="微软雅黑" panose="020B0503020204020204" pitchFamily="34" charset="-122"/>
              </a:rPr>
              <a:t>   共赢</a:t>
            </a:r>
            <a:endParaRPr lang="zh-CN" altLang="en-US" sz="1400" spc="600" dirty="0">
              <a:solidFill>
                <a:srgbClr val="C00000"/>
              </a:solidFill>
              <a:latin typeface="微软雅黑" panose="020B0503020204020204" pitchFamily="34" charset="-122"/>
              <a:ea typeface="微软雅黑" panose="020B0503020204020204" pitchFamily="34" charset="-122"/>
            </a:endParaRPr>
          </a:p>
        </p:txBody>
      </p:sp>
      <p:sp>
        <p:nvSpPr>
          <p:cNvPr id="11" name="日期占位符 3"/>
          <p:cNvSpPr>
            <a:spLocks noGrp="1"/>
          </p:cNvSpPr>
          <p:nvPr>
            <p:ph type="dt" sz="half" idx="2"/>
          </p:nvPr>
        </p:nvSpPr>
        <p:spPr>
          <a:xfrm>
            <a:off x="334619" y="6551559"/>
            <a:ext cx="2844876" cy="365144"/>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A757FEC0-9C1B-4B85-B36C-E5FF6F010401}" type="datetime5">
              <a:rPr lang="zh-CN" altLang="en-US" smtClean="0"/>
            </a:fld>
            <a:endParaRPr lang="zh-CN" altLang="en-US" dirty="0"/>
          </a:p>
        </p:txBody>
      </p:sp>
      <p:sp>
        <p:nvSpPr>
          <p:cNvPr id="12" name="灯片编号占位符 5"/>
          <p:cNvSpPr>
            <a:spLocks noGrp="1"/>
          </p:cNvSpPr>
          <p:nvPr>
            <p:ph type="sldNum" sz="quarter" idx="4"/>
          </p:nvPr>
        </p:nvSpPr>
        <p:spPr>
          <a:xfrm>
            <a:off x="9012823" y="6499439"/>
            <a:ext cx="2844876" cy="365144"/>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grpSp>
        <p:nvGrpSpPr>
          <p:cNvPr id="17" name="组合 17"/>
          <p:cNvGrpSpPr/>
          <p:nvPr userDrawn="1"/>
        </p:nvGrpSpPr>
        <p:grpSpPr>
          <a:xfrm>
            <a:off x="-14608" y="687788"/>
            <a:ext cx="12215857" cy="144153"/>
            <a:chOff x="0" y="908720"/>
            <a:chExt cx="12210767" cy="230658"/>
          </a:xfrm>
        </p:grpSpPr>
        <p:sp>
          <p:nvSpPr>
            <p:cNvPr id="20" name="矩形 40"/>
            <p:cNvSpPr/>
            <p:nvPr/>
          </p:nvSpPr>
          <p:spPr>
            <a:xfrm>
              <a:off x="2709243" y="908720"/>
              <a:ext cx="9501524" cy="2304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sp>
          <p:nvSpPr>
            <p:cNvPr id="21" name="矩形 41"/>
            <p:cNvSpPr/>
            <p:nvPr/>
          </p:nvSpPr>
          <p:spPr>
            <a:xfrm>
              <a:off x="0" y="908720"/>
              <a:ext cx="4177212" cy="230658"/>
            </a:xfrm>
            <a:prstGeom prst="rect">
              <a:avLst/>
            </a:prstGeom>
            <a:solidFill>
              <a:srgbClr val="0070C0">
                <a:alpha val="86000"/>
              </a:srgbClr>
            </a:solidFill>
            <a:ln w="28575"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lt1"/>
                </a:solidFill>
                <a:ea typeface="微软雅黑" panose="020B0503020204020204" pitchFamily="34" charset="-122"/>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5" name="Picture Placeholder 24"/>
          <p:cNvSpPr>
            <a:spLocks noGrp="1"/>
          </p:cNvSpPr>
          <p:nvPr>
            <p:ph type="pic" sz="quarter" idx="15"/>
          </p:nvPr>
        </p:nvSpPr>
        <p:spPr>
          <a:xfrm>
            <a:off x="8005688" y="4252883"/>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23" name="Picture Placeholder 22"/>
          <p:cNvSpPr>
            <a:spLocks noGrp="1"/>
          </p:cNvSpPr>
          <p:nvPr>
            <p:ph type="pic" sz="quarter" idx="14"/>
          </p:nvPr>
        </p:nvSpPr>
        <p:spPr>
          <a:xfrm>
            <a:off x="9348260" y="2358671"/>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21" name="Picture Placeholder 20"/>
          <p:cNvSpPr>
            <a:spLocks noGrp="1"/>
          </p:cNvSpPr>
          <p:nvPr>
            <p:ph type="pic" sz="quarter" idx="13"/>
          </p:nvPr>
        </p:nvSpPr>
        <p:spPr>
          <a:xfrm>
            <a:off x="8005688" y="2402212"/>
            <a:ext cx="2437345" cy="1718640"/>
          </a:xfrm>
          <a:custGeom>
            <a:avLst/>
            <a:gdLst>
              <a:gd name="connsiteX0" fmla="*/ 1218672 w 2437345"/>
              <a:gd name="connsiteY0" fmla="*/ 0 h 1718640"/>
              <a:gd name="connsiteX1" fmla="*/ 2437345 w 2437345"/>
              <a:gd name="connsiteY1" fmla="*/ 1718640 h 1718640"/>
              <a:gd name="connsiteX2" fmla="*/ 0 w 2437345"/>
              <a:gd name="connsiteY2" fmla="*/ 1718640 h 1718640"/>
            </a:gdLst>
            <a:ahLst/>
            <a:cxnLst>
              <a:cxn ang="0">
                <a:pos x="connsiteX0" y="connsiteY0"/>
              </a:cxn>
              <a:cxn ang="0">
                <a:pos x="connsiteX1" y="connsiteY1"/>
              </a:cxn>
              <a:cxn ang="0">
                <a:pos x="connsiteX2" y="connsiteY2"/>
              </a:cxn>
            </a:cxnLst>
            <a:rect l="l" t="t" r="r" b="b"/>
            <a:pathLst>
              <a:path w="2437345" h="1718640">
                <a:moveTo>
                  <a:pt x="1218672" y="0"/>
                </a:moveTo>
                <a:lnTo>
                  <a:pt x="2437345" y="1718640"/>
                </a:lnTo>
                <a:lnTo>
                  <a:pt x="0" y="1718640"/>
                </a:lnTo>
                <a:close/>
              </a:path>
            </a:pathLst>
          </a:custGeom>
          <a:solidFill>
            <a:schemeClr val="bg1">
              <a:lumMod val="95000"/>
            </a:schemeClr>
          </a:solidFill>
        </p:spPr>
        <p:txBody>
          <a:bodyPr wrap="square">
            <a:noAutofit/>
          </a:bodyPr>
          <a:lstStyle/>
          <a:p>
            <a:endParaRPr lang="id-ID"/>
          </a:p>
        </p:txBody>
      </p:sp>
      <p:sp>
        <p:nvSpPr>
          <p:cNvPr id="19" name="Picture Placeholder 18"/>
          <p:cNvSpPr>
            <a:spLocks noGrp="1"/>
          </p:cNvSpPr>
          <p:nvPr>
            <p:ph type="pic" sz="quarter" idx="11"/>
          </p:nvPr>
        </p:nvSpPr>
        <p:spPr>
          <a:xfrm>
            <a:off x="6663115" y="2358671"/>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17" name="Picture Placeholder 16"/>
          <p:cNvSpPr>
            <a:spLocks noGrp="1"/>
          </p:cNvSpPr>
          <p:nvPr>
            <p:ph type="pic" sz="quarter" idx="10"/>
          </p:nvPr>
        </p:nvSpPr>
        <p:spPr>
          <a:xfrm>
            <a:off x="6663115" y="522515"/>
            <a:ext cx="2437345" cy="1718640"/>
          </a:xfrm>
          <a:custGeom>
            <a:avLst/>
            <a:gdLst>
              <a:gd name="connsiteX0" fmla="*/ 1218672 w 2437345"/>
              <a:gd name="connsiteY0" fmla="*/ 0 h 1718640"/>
              <a:gd name="connsiteX1" fmla="*/ 2437345 w 2437345"/>
              <a:gd name="connsiteY1" fmla="*/ 1718640 h 1718640"/>
              <a:gd name="connsiteX2" fmla="*/ 0 w 2437345"/>
              <a:gd name="connsiteY2" fmla="*/ 1718640 h 1718640"/>
            </a:gdLst>
            <a:ahLst/>
            <a:cxnLst>
              <a:cxn ang="0">
                <a:pos x="connsiteX0" y="connsiteY0"/>
              </a:cxn>
              <a:cxn ang="0">
                <a:pos x="connsiteX1" y="connsiteY1"/>
              </a:cxn>
              <a:cxn ang="0">
                <a:pos x="connsiteX2" y="connsiteY2"/>
              </a:cxn>
            </a:cxnLst>
            <a:rect l="l" t="t" r="r" b="b"/>
            <a:pathLst>
              <a:path w="2437345" h="1718640">
                <a:moveTo>
                  <a:pt x="1218672" y="0"/>
                </a:moveTo>
                <a:lnTo>
                  <a:pt x="2437345" y="1718640"/>
                </a:lnTo>
                <a:lnTo>
                  <a:pt x="0" y="1718640"/>
                </a:lnTo>
                <a:close/>
              </a:path>
            </a:pathLst>
          </a:custGeom>
          <a:solidFill>
            <a:schemeClr val="bg1">
              <a:lumMod val="95000"/>
            </a:schemeClr>
          </a:solidFill>
        </p:spPr>
        <p:txBody>
          <a:bodyPr wrap="square">
            <a:noAutofit/>
          </a:bodyPr>
          <a:lstStyle/>
          <a:p>
            <a:endParaRPr lang="id-ID"/>
          </a:p>
        </p:txBody>
      </p:sp>
      <p:grpSp>
        <p:nvGrpSpPr>
          <p:cNvPr id="7" name="组合 17"/>
          <p:cNvGrpSpPr/>
          <p:nvPr userDrawn="1"/>
        </p:nvGrpSpPr>
        <p:grpSpPr>
          <a:xfrm>
            <a:off x="-318" y="836712"/>
            <a:ext cx="12192319" cy="90016"/>
            <a:chOff x="0" y="908720"/>
            <a:chExt cx="12187238" cy="144016"/>
          </a:xfrm>
        </p:grpSpPr>
        <p:sp>
          <p:nvSpPr>
            <p:cNvPr id="8"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solidFill>
                  <a:schemeClr val="lt1"/>
                </a:solidFill>
                <a:ea typeface="微软雅黑" panose="020B0503020204020204" pitchFamily="34" charset="-122"/>
              </a:endParaRPr>
            </a:p>
          </p:txBody>
        </p:sp>
        <p:sp>
          <p:nvSpPr>
            <p:cNvPr id="9"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solidFill>
                  <a:schemeClr val="lt1"/>
                </a:solidFill>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3" grpId="0" bldLvl="0" animBg="1"/>
      <p:bldP spid="21" grpId="0" bldLvl="0" animBg="1"/>
      <p:bldP spid="19" grpId="0" bldLvl="0" animBg="1"/>
      <p:bldP spid="17" grpId="0" bldLvl="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文本占位符 10"/>
          <p:cNvSpPr>
            <a:spLocks noGrp="1"/>
          </p:cNvSpPr>
          <p:nvPr>
            <p:ph type="body" sz="quarter" idx="11" hasCustomPrompt="1"/>
          </p:nvPr>
        </p:nvSpPr>
        <p:spPr>
          <a:xfrm>
            <a:off x="1679510" y="252412"/>
            <a:ext cx="4970463" cy="307776"/>
          </a:xfrm>
          <a:noFill/>
        </p:spPr>
        <p:txBody>
          <a:bodyPr wrap="square" rtlCol="0">
            <a:spAutoFit/>
          </a:bodyPr>
          <a:lstStyle>
            <a:lvl1pPr marL="0" indent="0">
              <a:buNone/>
              <a:defRPr lang="zh-CN" altLang="en-US" sz="1200" b="0"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grpSp>
        <p:nvGrpSpPr>
          <p:cNvPr id="3" name="组合 17"/>
          <p:cNvGrpSpPr/>
          <p:nvPr userDrawn="1"/>
        </p:nvGrpSpPr>
        <p:grpSpPr>
          <a:xfrm>
            <a:off x="-14606" y="687874"/>
            <a:ext cx="12206607" cy="148839"/>
            <a:chOff x="0" y="908720"/>
            <a:chExt cx="12210767" cy="230658"/>
          </a:xfrm>
        </p:grpSpPr>
        <p:sp>
          <p:nvSpPr>
            <p:cNvPr id="4" name="矩形 40"/>
            <p:cNvSpPr/>
            <p:nvPr/>
          </p:nvSpPr>
          <p:spPr>
            <a:xfrm>
              <a:off x="2709243" y="908720"/>
              <a:ext cx="9501524" cy="2304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solidFill>
                  <a:schemeClr val="lt1"/>
                </a:solidFill>
                <a:ea typeface="微软雅黑" panose="020B0503020204020204" pitchFamily="34" charset="-122"/>
              </a:endParaRPr>
            </a:p>
          </p:txBody>
        </p:sp>
        <p:sp>
          <p:nvSpPr>
            <p:cNvPr id="5" name="矩形 41"/>
            <p:cNvSpPr/>
            <p:nvPr/>
          </p:nvSpPr>
          <p:spPr>
            <a:xfrm>
              <a:off x="0" y="908720"/>
              <a:ext cx="4177212" cy="230658"/>
            </a:xfrm>
            <a:prstGeom prst="rect">
              <a:avLst/>
            </a:prstGeom>
            <a:solidFill>
              <a:srgbClr val="0070C0">
                <a:alpha val="86000"/>
              </a:srgbClr>
            </a:solidFill>
            <a:ln w="28575"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solidFill>
                  <a:schemeClr val="lt1"/>
                </a:solidFill>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6096001" y="1390869"/>
            <a:ext cx="3614057" cy="4769253"/>
          </a:xfrm>
          <a:prstGeom prst="rect">
            <a:avLst/>
          </a:prstGeom>
          <a:solidFill>
            <a:schemeClr val="bg1">
              <a:lumMod val="65000"/>
            </a:schemeClr>
          </a:solidFill>
        </p:spPr>
        <p:txBody>
          <a:bodyPr/>
          <a:lstStyle>
            <a:lvl1pPr marL="0" indent="0">
              <a:buNone/>
              <a:defRPr sz="1000">
                <a:solidFill>
                  <a:schemeClr val="bg1"/>
                </a:solidFill>
              </a:defRPr>
            </a:lvl1p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1014702" y="304835"/>
            <a:ext cx="4970462" cy="701731"/>
          </a:xfrm>
          <a:noFill/>
        </p:spPr>
        <p:txBody>
          <a:bodyPr wrap="square" rtlCol="0">
            <a:spAutoFit/>
          </a:bodyPr>
          <a:lstStyle>
            <a:lvl1pPr marL="0" indent="0">
              <a:buNone/>
              <a:defRPr lang="zh-CN" altLang="en-US" sz="4400" dirty="0" smtClean="0">
                <a:solidFill>
                  <a:srgbClr val="26323E"/>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1" name="文本占位符 10"/>
          <p:cNvSpPr>
            <a:spLocks noGrp="1"/>
          </p:cNvSpPr>
          <p:nvPr>
            <p:ph type="body" sz="quarter" idx="10" hasCustomPrompt="1"/>
          </p:nvPr>
        </p:nvSpPr>
        <p:spPr>
          <a:xfrm>
            <a:off x="948815" y="437703"/>
            <a:ext cx="4970462" cy="480131"/>
          </a:xfrm>
          <a:noFill/>
        </p:spPr>
        <p:txBody>
          <a:bodyPr wrap="square" rtlCol="0">
            <a:spAutoFit/>
          </a:bodyPr>
          <a:lstStyle>
            <a:lvl1pPr marL="0" indent="0">
              <a:buNone/>
              <a:defRPr lang="zh-CN" altLang="en-US" sz="2800" b="1"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sp>
        <p:nvSpPr>
          <p:cNvPr id="9" name="文本占位符 10"/>
          <p:cNvSpPr>
            <a:spLocks noGrp="1"/>
          </p:cNvSpPr>
          <p:nvPr>
            <p:ph type="body" sz="quarter" idx="11" hasCustomPrompt="1"/>
          </p:nvPr>
        </p:nvSpPr>
        <p:spPr>
          <a:xfrm>
            <a:off x="948815" y="250852"/>
            <a:ext cx="4970462" cy="258532"/>
          </a:xfrm>
          <a:noFill/>
        </p:spPr>
        <p:txBody>
          <a:bodyPr wrap="square" rtlCol="0">
            <a:spAutoFit/>
          </a:bodyPr>
          <a:lstStyle>
            <a:lvl1pPr marL="0" indent="0">
              <a:buNone/>
              <a:defRPr lang="zh-CN" altLang="en-US" sz="1200" b="0"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grpSp>
        <p:nvGrpSpPr>
          <p:cNvPr id="3" name="组合 2"/>
          <p:cNvGrpSpPr/>
          <p:nvPr userDrawn="1"/>
        </p:nvGrpSpPr>
        <p:grpSpPr>
          <a:xfrm>
            <a:off x="395154" y="413481"/>
            <a:ext cx="503494" cy="527129"/>
            <a:chOff x="589722" y="2064577"/>
            <a:chExt cx="1043876" cy="1092878"/>
          </a:xfrm>
        </p:grpSpPr>
        <p:sp>
          <p:nvSpPr>
            <p:cNvPr id="6" name="矩形 5"/>
            <p:cNvSpPr/>
            <p:nvPr userDrawn="1"/>
          </p:nvSpPr>
          <p:spPr>
            <a:xfrm>
              <a:off x="589722" y="2064577"/>
              <a:ext cx="791999" cy="792000"/>
            </a:xfrm>
            <a:prstGeom prst="rect">
              <a:avLst/>
            </a:pr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841598" y="2365455"/>
              <a:ext cx="792000" cy="792000"/>
            </a:xfrm>
            <a:prstGeom prst="rect">
              <a:avLst/>
            </a:prstGeom>
            <a:gradFill>
              <a:gsLst>
                <a:gs pos="0">
                  <a:srgbClr val="0070C0"/>
                </a:gs>
                <a:gs pos="100000">
                  <a:srgbClr val="00B0F0"/>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left)">
                                      <p:cBhvr>
                                        <p:cTn id="1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61035"/>
          </a:xfrm>
        </p:spPr>
        <p:txBody>
          <a:bodyPr/>
          <a:lstStyle>
            <a:lvl1pPr>
              <a:defRPr sz="2800"/>
            </a:lvl1pPr>
          </a:lstStyle>
          <a:p>
            <a:r>
              <a:rPr lang="zh-CN" altLang="en-US" dirty="0"/>
              <a:t>单击此处编辑母版标题样式</a:t>
            </a:r>
            <a:endParaRPr lang="zh-CN" altLang="en-US" dirty="0"/>
          </a:p>
        </p:txBody>
      </p:sp>
      <p:sp>
        <p:nvSpPr>
          <p:cNvPr id="3" name="内容占位符 2"/>
          <p:cNvSpPr>
            <a:spLocks noGrp="1"/>
          </p:cNvSpPr>
          <p:nvPr>
            <p:ph idx="1" hasCustomPrompt="1"/>
          </p:nvPr>
        </p:nvSpPr>
        <p:spPr>
          <a:xfrm>
            <a:off x="838200" y="1198880"/>
            <a:ext cx="10515600" cy="497808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a:t>2018/8/2</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r>
              <a:rPr lang="en-US" altLang="zh-CN"/>
              <a:t>‹#›</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a:t>2018/8/2</a:t>
            </a:r>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r>
              <a:rPr lang="en-US" altLang="zh-CN"/>
              <a:t>‹#›</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
        <p:nvSpPr>
          <p:cNvPr id="8" name="Line 2"/>
          <p:cNvSpPr>
            <a:spLocks noChangeShapeType="1"/>
          </p:cNvSpPr>
          <p:nvPr userDrawn="1"/>
        </p:nvSpPr>
        <p:spPr bwMode="auto">
          <a:xfrm>
            <a:off x="0" y="733343"/>
            <a:ext cx="12191999" cy="4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C810FE7E-A8A8-4BA0-81D7-D85FCF5106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A60CC2A-B125-4277-B811-29F006F7362B}"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8" name="标题 17"/>
          <p:cNvSpPr>
            <a:spLocks noGrp="1"/>
          </p:cNvSpPr>
          <p:nvPr>
            <p:ph type="title"/>
          </p:nvPr>
        </p:nvSpPr>
        <p:spPr>
          <a:xfrm>
            <a:off x="129684" y="111722"/>
            <a:ext cx="9938657" cy="576030"/>
          </a:xfrm>
        </p:spPr>
        <p:txBody>
          <a:bodyPr>
            <a:normAutofit/>
          </a:bodyPr>
          <a:lstStyle>
            <a:lvl1pPr algn="l">
              <a:defRPr kumimoji="0" lang="zh-CN" altLang="en-US" sz="3200"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cs typeface="+mn-cs"/>
              </a:defRPr>
            </a:lvl1p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dirty="0"/>
              <a:t>单击此处编辑母版标题样式</a:t>
            </a:r>
            <a:endParaRPr lang="zh-CN" altLang="en-US" dirty="0"/>
          </a:p>
        </p:txBody>
      </p:sp>
      <p:sp>
        <p:nvSpPr>
          <p:cNvPr id="19" name="文本框 25"/>
          <p:cNvSpPr txBox="1"/>
          <p:nvPr userDrawn="1"/>
        </p:nvSpPr>
        <p:spPr>
          <a:xfrm>
            <a:off x="3791373" y="6387311"/>
            <a:ext cx="4248573" cy="306705"/>
          </a:xfrm>
          <a:prstGeom prst="rect">
            <a:avLst/>
          </a:prstGeom>
          <a:noFill/>
        </p:spPr>
        <p:txBody>
          <a:bodyPr wrap="square" rtlCol="0">
            <a:spAutoFit/>
          </a:bodyPr>
          <a:lstStyle/>
          <a:p>
            <a:r>
              <a:rPr lang="zh-CN" altLang="en-US" sz="1400" spc="600" dirty="0">
                <a:solidFill>
                  <a:srgbClr val="C00000"/>
                </a:solidFill>
                <a:latin typeface="微软雅黑" panose="020B0503020204020204" pitchFamily="34" charset="-122"/>
                <a:ea typeface="微软雅黑" panose="020B0503020204020204" pitchFamily="34" charset="-122"/>
              </a:rPr>
              <a:t>     共创  </a:t>
            </a:r>
            <a:r>
              <a:rPr lang="zh-CN" altLang="en-US" sz="1400" spc="600" dirty="0">
                <a:solidFill>
                  <a:srgbClr val="C00000"/>
                </a:solidFill>
                <a:latin typeface="微软雅黑" panose="020B0503020204020204" pitchFamily="34" charset="-122"/>
                <a:ea typeface="微软雅黑" panose="020B0503020204020204" pitchFamily="34" charset="-122"/>
                <a:sym typeface="+mn-ea"/>
              </a:rPr>
              <a:t>共享</a:t>
            </a:r>
            <a:r>
              <a:rPr lang="zh-CN" altLang="en-US" sz="1400" spc="600" dirty="0">
                <a:solidFill>
                  <a:srgbClr val="C00000"/>
                </a:solidFill>
                <a:latin typeface="微软雅黑" panose="020B0503020204020204" pitchFamily="34" charset="-122"/>
                <a:ea typeface="微软雅黑" panose="020B0503020204020204" pitchFamily="34" charset="-122"/>
              </a:rPr>
              <a:t>   共赢</a:t>
            </a:r>
            <a:endParaRPr lang="zh-CN" altLang="en-US" sz="1400" spc="600" dirty="0">
              <a:solidFill>
                <a:srgbClr val="C00000"/>
              </a:solidFill>
              <a:latin typeface="微软雅黑" panose="020B0503020204020204" pitchFamily="34" charset="-122"/>
              <a:ea typeface="微软雅黑" panose="020B0503020204020204" pitchFamily="34" charset="-122"/>
            </a:endParaRPr>
          </a:p>
        </p:txBody>
      </p:sp>
      <p:sp>
        <p:nvSpPr>
          <p:cNvPr id="11" name="日期占位符 3"/>
          <p:cNvSpPr>
            <a:spLocks noGrp="1"/>
          </p:cNvSpPr>
          <p:nvPr>
            <p:ph type="dt" sz="half" idx="2"/>
          </p:nvPr>
        </p:nvSpPr>
        <p:spPr>
          <a:xfrm>
            <a:off x="334619" y="6551559"/>
            <a:ext cx="2844876" cy="365144"/>
          </a:xfrm>
          <a:prstGeom prst="rect">
            <a:avLst/>
          </a:prstGeom>
        </p:spPr>
        <p:txBody>
          <a:bodyPr vert="horz" lIns="91440" tIns="45720" rIns="91440" bIns="45720" rtlCol="0" anchor="ctr"/>
          <a:lstStyle>
            <a:lvl1pPr algn="l">
              <a:defRPr sz="1400">
                <a:solidFill>
                  <a:schemeClr val="tx1">
                    <a:tint val="75000"/>
                  </a:schemeClr>
                </a:solidFill>
                <a:ea typeface="微软雅黑" panose="020B0503020204020204" pitchFamily="34" charset="-122"/>
              </a:defRPr>
            </a:lvl1pPr>
          </a:lstStyle>
          <a:p>
            <a:fld id="{A757FEC0-9C1B-4B85-B36C-E5FF6F010401}" type="datetime5">
              <a:rPr lang="zh-CN" altLang="en-US" smtClean="0"/>
            </a:fld>
            <a:endParaRPr lang="zh-CN" altLang="en-US" dirty="0"/>
          </a:p>
        </p:txBody>
      </p:sp>
      <p:sp>
        <p:nvSpPr>
          <p:cNvPr id="12" name="灯片编号占位符 5"/>
          <p:cNvSpPr>
            <a:spLocks noGrp="1"/>
          </p:cNvSpPr>
          <p:nvPr>
            <p:ph type="sldNum" sz="quarter" idx="4"/>
          </p:nvPr>
        </p:nvSpPr>
        <p:spPr>
          <a:xfrm>
            <a:off x="9012823" y="6499439"/>
            <a:ext cx="2844876" cy="365144"/>
          </a:xfrm>
          <a:prstGeom prst="rect">
            <a:avLst/>
          </a:prstGeom>
        </p:spPr>
        <p:txBody>
          <a:bodyPr vert="horz" lIns="91440" tIns="45720" rIns="91440" bIns="45720" rtlCol="0" anchor="ctr"/>
          <a:lstStyle>
            <a:lvl1pPr algn="r">
              <a:defRPr sz="1400">
                <a:solidFill>
                  <a:schemeClr val="tx1">
                    <a:tint val="75000"/>
                  </a:schemeClr>
                </a:solidFill>
                <a:ea typeface="微软雅黑" panose="020B0503020204020204" pitchFamily="34" charset="-122"/>
              </a:defRPr>
            </a:lvl1pPr>
          </a:lstStyle>
          <a:p>
            <a:fld id="{6E24C920-23A3-4416-AB8F-D33AD14DD175}" type="slidenum">
              <a:rPr lang="zh-CN" altLang="en-US" smtClean="0"/>
            </a:fld>
            <a:endParaRPr lang="zh-CN" altLang="en-US" dirty="0"/>
          </a:p>
        </p:txBody>
      </p:sp>
      <p:grpSp>
        <p:nvGrpSpPr>
          <p:cNvPr id="17" name="组合 17"/>
          <p:cNvGrpSpPr/>
          <p:nvPr userDrawn="1"/>
        </p:nvGrpSpPr>
        <p:grpSpPr>
          <a:xfrm>
            <a:off x="-14608" y="687788"/>
            <a:ext cx="12215857" cy="144153"/>
            <a:chOff x="0" y="908720"/>
            <a:chExt cx="12210767" cy="230658"/>
          </a:xfrm>
        </p:grpSpPr>
        <p:sp>
          <p:nvSpPr>
            <p:cNvPr id="20" name="矩形 40"/>
            <p:cNvSpPr/>
            <p:nvPr/>
          </p:nvSpPr>
          <p:spPr>
            <a:xfrm>
              <a:off x="2709243" y="908720"/>
              <a:ext cx="9501524" cy="2304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ea typeface="微软雅黑" panose="020B0503020204020204" pitchFamily="34" charset="-122"/>
              </a:endParaRPr>
            </a:p>
          </p:txBody>
        </p:sp>
        <p:sp>
          <p:nvSpPr>
            <p:cNvPr id="21" name="矩形 41"/>
            <p:cNvSpPr/>
            <p:nvPr/>
          </p:nvSpPr>
          <p:spPr>
            <a:xfrm>
              <a:off x="0" y="908720"/>
              <a:ext cx="4177212" cy="230658"/>
            </a:xfrm>
            <a:prstGeom prst="rect">
              <a:avLst/>
            </a:prstGeom>
            <a:solidFill>
              <a:srgbClr val="0070C0">
                <a:alpha val="86000"/>
              </a:srgbClr>
            </a:solidFill>
            <a:ln w="28575"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ea typeface="微软雅黑" panose="020B0503020204020204" pitchFamily="34" charset="-122"/>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5" name="Picture Placeholder 24"/>
          <p:cNvSpPr>
            <a:spLocks noGrp="1"/>
          </p:cNvSpPr>
          <p:nvPr>
            <p:ph type="pic" sz="quarter" idx="15"/>
          </p:nvPr>
        </p:nvSpPr>
        <p:spPr>
          <a:xfrm>
            <a:off x="8005688" y="4252883"/>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23" name="Picture Placeholder 22"/>
          <p:cNvSpPr>
            <a:spLocks noGrp="1"/>
          </p:cNvSpPr>
          <p:nvPr>
            <p:ph type="pic" sz="quarter" idx="14"/>
          </p:nvPr>
        </p:nvSpPr>
        <p:spPr>
          <a:xfrm>
            <a:off x="9348260" y="2358671"/>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21" name="Picture Placeholder 20"/>
          <p:cNvSpPr>
            <a:spLocks noGrp="1"/>
          </p:cNvSpPr>
          <p:nvPr>
            <p:ph type="pic" sz="quarter" idx="13"/>
          </p:nvPr>
        </p:nvSpPr>
        <p:spPr>
          <a:xfrm>
            <a:off x="8005688" y="2402212"/>
            <a:ext cx="2437345" cy="1718640"/>
          </a:xfrm>
          <a:custGeom>
            <a:avLst/>
            <a:gdLst>
              <a:gd name="connsiteX0" fmla="*/ 1218672 w 2437345"/>
              <a:gd name="connsiteY0" fmla="*/ 0 h 1718640"/>
              <a:gd name="connsiteX1" fmla="*/ 2437345 w 2437345"/>
              <a:gd name="connsiteY1" fmla="*/ 1718640 h 1718640"/>
              <a:gd name="connsiteX2" fmla="*/ 0 w 2437345"/>
              <a:gd name="connsiteY2" fmla="*/ 1718640 h 1718640"/>
            </a:gdLst>
            <a:ahLst/>
            <a:cxnLst>
              <a:cxn ang="0">
                <a:pos x="connsiteX0" y="connsiteY0"/>
              </a:cxn>
              <a:cxn ang="0">
                <a:pos x="connsiteX1" y="connsiteY1"/>
              </a:cxn>
              <a:cxn ang="0">
                <a:pos x="connsiteX2" y="connsiteY2"/>
              </a:cxn>
            </a:cxnLst>
            <a:rect l="l" t="t" r="r" b="b"/>
            <a:pathLst>
              <a:path w="2437345" h="1718640">
                <a:moveTo>
                  <a:pt x="1218672" y="0"/>
                </a:moveTo>
                <a:lnTo>
                  <a:pt x="2437345" y="1718640"/>
                </a:lnTo>
                <a:lnTo>
                  <a:pt x="0" y="1718640"/>
                </a:lnTo>
                <a:close/>
              </a:path>
            </a:pathLst>
          </a:custGeom>
          <a:solidFill>
            <a:schemeClr val="bg1">
              <a:lumMod val="95000"/>
            </a:schemeClr>
          </a:solidFill>
        </p:spPr>
        <p:txBody>
          <a:bodyPr wrap="square">
            <a:noAutofit/>
          </a:bodyPr>
          <a:lstStyle/>
          <a:p>
            <a:endParaRPr lang="id-ID"/>
          </a:p>
        </p:txBody>
      </p:sp>
      <p:sp>
        <p:nvSpPr>
          <p:cNvPr id="19" name="Picture Placeholder 18"/>
          <p:cNvSpPr>
            <a:spLocks noGrp="1"/>
          </p:cNvSpPr>
          <p:nvPr>
            <p:ph type="pic" sz="quarter" idx="11"/>
          </p:nvPr>
        </p:nvSpPr>
        <p:spPr>
          <a:xfrm>
            <a:off x="6663115" y="2358671"/>
            <a:ext cx="2437345" cy="1718640"/>
          </a:xfrm>
          <a:custGeom>
            <a:avLst/>
            <a:gdLst>
              <a:gd name="connsiteX0" fmla="*/ 0 w 2437345"/>
              <a:gd name="connsiteY0" fmla="*/ 0 h 1718640"/>
              <a:gd name="connsiteX1" fmla="*/ 2437345 w 2437345"/>
              <a:gd name="connsiteY1" fmla="*/ 0 h 1718640"/>
              <a:gd name="connsiteX2" fmla="*/ 1218673 w 2437345"/>
              <a:gd name="connsiteY2" fmla="*/ 1718640 h 1718640"/>
            </a:gdLst>
            <a:ahLst/>
            <a:cxnLst>
              <a:cxn ang="0">
                <a:pos x="connsiteX0" y="connsiteY0"/>
              </a:cxn>
              <a:cxn ang="0">
                <a:pos x="connsiteX1" y="connsiteY1"/>
              </a:cxn>
              <a:cxn ang="0">
                <a:pos x="connsiteX2" y="connsiteY2"/>
              </a:cxn>
            </a:cxnLst>
            <a:rect l="l" t="t" r="r" b="b"/>
            <a:pathLst>
              <a:path w="2437345" h="1718640">
                <a:moveTo>
                  <a:pt x="0" y="0"/>
                </a:moveTo>
                <a:lnTo>
                  <a:pt x="2437345" y="0"/>
                </a:lnTo>
                <a:lnTo>
                  <a:pt x="1218673" y="1718640"/>
                </a:lnTo>
                <a:close/>
              </a:path>
            </a:pathLst>
          </a:custGeom>
          <a:solidFill>
            <a:schemeClr val="bg1">
              <a:lumMod val="95000"/>
            </a:schemeClr>
          </a:solidFill>
        </p:spPr>
        <p:txBody>
          <a:bodyPr wrap="square">
            <a:noAutofit/>
          </a:bodyPr>
          <a:lstStyle/>
          <a:p>
            <a:endParaRPr lang="id-ID"/>
          </a:p>
        </p:txBody>
      </p:sp>
      <p:sp>
        <p:nvSpPr>
          <p:cNvPr id="17" name="Picture Placeholder 16"/>
          <p:cNvSpPr>
            <a:spLocks noGrp="1"/>
          </p:cNvSpPr>
          <p:nvPr>
            <p:ph type="pic" sz="quarter" idx="10"/>
          </p:nvPr>
        </p:nvSpPr>
        <p:spPr>
          <a:xfrm>
            <a:off x="6663115" y="522515"/>
            <a:ext cx="2437345" cy="1718640"/>
          </a:xfrm>
          <a:custGeom>
            <a:avLst/>
            <a:gdLst>
              <a:gd name="connsiteX0" fmla="*/ 1218672 w 2437345"/>
              <a:gd name="connsiteY0" fmla="*/ 0 h 1718640"/>
              <a:gd name="connsiteX1" fmla="*/ 2437345 w 2437345"/>
              <a:gd name="connsiteY1" fmla="*/ 1718640 h 1718640"/>
              <a:gd name="connsiteX2" fmla="*/ 0 w 2437345"/>
              <a:gd name="connsiteY2" fmla="*/ 1718640 h 1718640"/>
            </a:gdLst>
            <a:ahLst/>
            <a:cxnLst>
              <a:cxn ang="0">
                <a:pos x="connsiteX0" y="connsiteY0"/>
              </a:cxn>
              <a:cxn ang="0">
                <a:pos x="connsiteX1" y="connsiteY1"/>
              </a:cxn>
              <a:cxn ang="0">
                <a:pos x="connsiteX2" y="connsiteY2"/>
              </a:cxn>
            </a:cxnLst>
            <a:rect l="l" t="t" r="r" b="b"/>
            <a:pathLst>
              <a:path w="2437345" h="1718640">
                <a:moveTo>
                  <a:pt x="1218672" y="0"/>
                </a:moveTo>
                <a:lnTo>
                  <a:pt x="2437345" y="1718640"/>
                </a:lnTo>
                <a:lnTo>
                  <a:pt x="0" y="1718640"/>
                </a:lnTo>
                <a:close/>
              </a:path>
            </a:pathLst>
          </a:custGeom>
          <a:solidFill>
            <a:schemeClr val="bg1">
              <a:lumMod val="95000"/>
            </a:schemeClr>
          </a:solidFill>
        </p:spPr>
        <p:txBody>
          <a:bodyPr wrap="square">
            <a:noAutofit/>
          </a:bodyPr>
          <a:lstStyle/>
          <a:p>
            <a:endParaRPr lang="id-ID"/>
          </a:p>
        </p:txBody>
      </p:sp>
      <p:grpSp>
        <p:nvGrpSpPr>
          <p:cNvPr id="7" name="组合 17"/>
          <p:cNvGrpSpPr/>
          <p:nvPr userDrawn="1"/>
        </p:nvGrpSpPr>
        <p:grpSpPr>
          <a:xfrm>
            <a:off x="-318" y="836712"/>
            <a:ext cx="12192319" cy="90016"/>
            <a:chOff x="0" y="908720"/>
            <a:chExt cx="12187238" cy="144016"/>
          </a:xfrm>
        </p:grpSpPr>
        <p:sp>
          <p:nvSpPr>
            <p:cNvPr id="8" name="矩形 40"/>
            <p:cNvSpPr/>
            <p:nvPr/>
          </p:nvSpPr>
          <p:spPr>
            <a:xfrm>
              <a:off x="2709243" y="908720"/>
              <a:ext cx="9477995" cy="144016"/>
            </a:xfrm>
            <a:prstGeom prst="rect">
              <a:avLst/>
            </a:prstGeom>
            <a:solidFill>
              <a:srgbClr val="B50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ea typeface="微软雅黑" panose="020B0503020204020204" pitchFamily="34" charset="-122"/>
              </a:endParaRPr>
            </a:p>
          </p:txBody>
        </p:sp>
        <p:sp>
          <p:nvSpPr>
            <p:cNvPr id="9" name="矩形 41"/>
            <p:cNvSpPr/>
            <p:nvPr/>
          </p:nvSpPr>
          <p:spPr>
            <a:xfrm>
              <a:off x="0" y="908720"/>
              <a:ext cx="2709243" cy="14401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3" grpId="0" bldLvl="0" animBg="1"/>
      <p:bldP spid="21" grpId="0" bldLvl="0" animBg="1"/>
      <p:bldP spid="19" grpId="0" bldLvl="0" animBg="1"/>
      <p:bldP spid="17" grpId="0" bldLvl="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hasCustomPrompt="1"/>
          </p:nvPr>
        </p:nvSpPr>
        <p:spPr/>
        <p:txBody>
          <a:bodyPr/>
          <a:lstStyle/>
          <a:p>
            <a:r>
              <a:rPr lang="en-US"/>
              <a:t>Title</a:t>
            </a:r>
            <a:endParaRPr lang="en-US"/>
          </a:p>
        </p:txBody>
      </p:sp>
      <p:sp>
        <p:nvSpPr>
          <p:cNvPr id="3" name="Text 2"/>
          <p:cNvSpPr>
            <a:spLocks noGrp="1"/>
          </p:cNvSpPr>
          <p:nvPr>
            <p:ph type="body" idx="1" hasCustomPrompt="1"/>
          </p:nvPr>
        </p:nvSpPr>
        <p:spPr/>
        <p:txBody>
          <a:bodyPr/>
          <a:lstStyle/>
          <a:p>
            <a:pPr lvl="0"/>
            <a:r>
              <a:rPr lang="en-US"/>
              <a:t>Text</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9" name="文本占位符 10"/>
          <p:cNvSpPr>
            <a:spLocks noGrp="1"/>
          </p:cNvSpPr>
          <p:nvPr>
            <p:ph type="body" sz="quarter" idx="11" hasCustomPrompt="1"/>
          </p:nvPr>
        </p:nvSpPr>
        <p:spPr>
          <a:xfrm>
            <a:off x="1679510" y="252412"/>
            <a:ext cx="4970463" cy="307776"/>
          </a:xfrm>
          <a:noFill/>
        </p:spPr>
        <p:txBody>
          <a:bodyPr wrap="square" rtlCol="0">
            <a:spAutoFit/>
          </a:bodyPr>
          <a:lstStyle>
            <a:lvl1pPr marL="0" indent="0">
              <a:buNone/>
              <a:defRPr lang="zh-CN" altLang="en-US" sz="1200" b="0" dirty="0" smtClean="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lvl="0"/>
            <a:r>
              <a:rPr lang="zh-CN" altLang="en-US" dirty="0"/>
              <a:t>编辑母版文本样式</a:t>
            </a:r>
            <a:endParaRPr lang="zh-CN" altLang="en-US" dirty="0"/>
          </a:p>
        </p:txBody>
      </p:sp>
      <p:grpSp>
        <p:nvGrpSpPr>
          <p:cNvPr id="3" name="组合 17"/>
          <p:cNvGrpSpPr/>
          <p:nvPr userDrawn="1"/>
        </p:nvGrpSpPr>
        <p:grpSpPr>
          <a:xfrm>
            <a:off x="-14606" y="687874"/>
            <a:ext cx="12206607" cy="148839"/>
            <a:chOff x="0" y="908720"/>
            <a:chExt cx="12210767" cy="230658"/>
          </a:xfrm>
        </p:grpSpPr>
        <p:sp>
          <p:nvSpPr>
            <p:cNvPr id="4" name="矩形 40"/>
            <p:cNvSpPr/>
            <p:nvPr/>
          </p:nvSpPr>
          <p:spPr>
            <a:xfrm>
              <a:off x="2709243" y="908720"/>
              <a:ext cx="9501524" cy="230426"/>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ea typeface="微软雅黑" panose="020B0503020204020204" pitchFamily="34" charset="-122"/>
              </a:endParaRPr>
            </a:p>
          </p:txBody>
        </p:sp>
        <p:sp>
          <p:nvSpPr>
            <p:cNvPr id="5" name="矩形 41"/>
            <p:cNvSpPr/>
            <p:nvPr/>
          </p:nvSpPr>
          <p:spPr>
            <a:xfrm>
              <a:off x="0" y="908720"/>
              <a:ext cx="4177212" cy="230658"/>
            </a:xfrm>
            <a:prstGeom prst="rect">
              <a:avLst/>
            </a:prstGeom>
            <a:solidFill>
              <a:srgbClr val="0070C0">
                <a:alpha val="86000"/>
              </a:srgbClr>
            </a:solidFill>
            <a:ln w="28575"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1800" strike="noStrike" noProof="1">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54.xml"/><Relationship Id="rId14" Type="http://schemas.openxmlformats.org/officeDocument/2006/relationships/image" Target="../media/image2.png"/><Relationship Id="rId13" Type="http://schemas.openxmlformats.org/officeDocument/2006/relationships/tags" Target="../tags/tag5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2.png"/><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5" Type="http://schemas.openxmlformats.org/officeDocument/2006/relationships/theme" Target="../theme/theme3.xml"/><Relationship Id="rId24" Type="http://schemas.openxmlformats.org/officeDocument/2006/relationships/image" Target="../media/image2.png"/><Relationship Id="rId23" Type="http://schemas.openxmlformats.org/officeDocument/2006/relationships/slideLayout" Target="../slideLayouts/slideLayout40.xml"/><Relationship Id="rId22" Type="http://schemas.openxmlformats.org/officeDocument/2006/relationships/slideLayout" Target="../slideLayouts/slideLayout39.xml"/><Relationship Id="rId21" Type="http://schemas.openxmlformats.org/officeDocument/2006/relationships/slideLayout" Target="../slideLayouts/slideLayout38.xml"/><Relationship Id="rId20" Type="http://schemas.openxmlformats.org/officeDocument/2006/relationships/slideLayout" Target="../slideLayouts/slideLayout37.xml"/><Relationship Id="rId2" Type="http://schemas.openxmlformats.org/officeDocument/2006/relationships/slideLayout" Target="../slideLayouts/slideLayout19.xml"/><Relationship Id="rId19" Type="http://schemas.openxmlformats.org/officeDocument/2006/relationships/slideLayout" Target="../slideLayouts/slideLayout36.xml"/><Relationship Id="rId18" Type="http://schemas.openxmlformats.org/officeDocument/2006/relationships/slideLayout" Target="../slideLayouts/slideLayout35.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9.xml"/><Relationship Id="rId8" Type="http://schemas.openxmlformats.org/officeDocument/2006/relationships/slideLayout" Target="../slideLayouts/slideLayout48.xml"/><Relationship Id="rId7" Type="http://schemas.openxmlformats.org/officeDocument/2006/relationships/slideLayout" Target="../slideLayouts/slideLayout47.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3" Type="http://schemas.openxmlformats.org/officeDocument/2006/relationships/slideLayout" Target="../slideLayouts/slideLayout43.xml"/><Relationship Id="rId26" Type="http://schemas.openxmlformats.org/officeDocument/2006/relationships/theme" Target="../theme/theme4.xml"/><Relationship Id="rId25" Type="http://schemas.openxmlformats.org/officeDocument/2006/relationships/image" Target="../media/image2.png"/><Relationship Id="rId24" Type="http://schemas.openxmlformats.org/officeDocument/2006/relationships/slideLayout" Target="../slideLayouts/slideLayout64.xml"/><Relationship Id="rId23" Type="http://schemas.openxmlformats.org/officeDocument/2006/relationships/slideLayout" Target="../slideLayouts/slideLayout63.xml"/><Relationship Id="rId22" Type="http://schemas.openxmlformats.org/officeDocument/2006/relationships/slideLayout" Target="../slideLayouts/slideLayout62.xml"/><Relationship Id="rId21" Type="http://schemas.openxmlformats.org/officeDocument/2006/relationships/slideLayout" Target="../slideLayouts/slideLayout61.xml"/><Relationship Id="rId20" Type="http://schemas.openxmlformats.org/officeDocument/2006/relationships/slideLayout" Target="../slideLayouts/slideLayout60.xml"/><Relationship Id="rId2" Type="http://schemas.openxmlformats.org/officeDocument/2006/relationships/slideLayout" Target="../slideLayouts/slideLayout42.xml"/><Relationship Id="rId19" Type="http://schemas.openxmlformats.org/officeDocument/2006/relationships/slideLayout" Target="../slideLayouts/slideLayout59.xml"/><Relationship Id="rId18" Type="http://schemas.openxmlformats.org/officeDocument/2006/relationships/slideLayout" Target="../slideLayouts/slideLayout58.xml"/><Relationship Id="rId17" Type="http://schemas.openxmlformats.org/officeDocument/2006/relationships/slideLayout" Target="../slideLayouts/slideLayout57.xml"/><Relationship Id="rId16" Type="http://schemas.openxmlformats.org/officeDocument/2006/relationships/slideLayout" Target="../slideLayouts/slideLayout56.xml"/><Relationship Id="rId15" Type="http://schemas.openxmlformats.org/officeDocument/2006/relationships/slideLayout" Target="../slideLayouts/slideLayout55.xml"/><Relationship Id="rId14" Type="http://schemas.openxmlformats.org/officeDocument/2006/relationships/slideLayout" Target="../slideLayouts/slideLayout54.xml"/><Relationship Id="rId13" Type="http://schemas.openxmlformats.org/officeDocument/2006/relationships/slideLayout" Target="../slideLayouts/slideLayout53.xml"/><Relationship Id="rId12" Type="http://schemas.openxmlformats.org/officeDocument/2006/relationships/slideLayout" Target="../slideLayouts/slideLayout52.xml"/><Relationship Id="rId11" Type="http://schemas.openxmlformats.org/officeDocument/2006/relationships/slideLayout" Target="../slideLayouts/slideLayout51.xml"/><Relationship Id="rId10" Type="http://schemas.openxmlformats.org/officeDocument/2006/relationships/slideLayout" Target="../slideLayouts/slideLayout50.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custDataLst>
              <p:tags r:id="rId13"/>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2097155" name="图片 3" descr="蓝源资本"/>
          <p:cNvPicPr>
            <a:picLocks noChangeAspect="1"/>
          </p:cNvPicPr>
          <p:nvPr userDrawn="1"/>
        </p:nvPicPr>
        <p:blipFill>
          <a:blip r:embed="rId14" cstate="print"/>
          <a:stretch>
            <a:fillRect/>
          </a:stretch>
        </p:blipFill>
        <p:spPr>
          <a:xfrm>
            <a:off x="9760585" y="551180"/>
            <a:ext cx="1639570" cy="374650"/>
          </a:xfrm>
          <a:prstGeom prst="rect">
            <a:avLst/>
          </a:prstGeom>
        </p:spPr>
      </p:pic>
      <p:cxnSp>
        <p:nvCxnSpPr>
          <p:cNvPr id="8" name="直接连接符 7"/>
          <p:cNvCxnSpPr/>
          <p:nvPr/>
        </p:nvCxnSpPr>
        <p:spPr>
          <a:xfrm>
            <a:off x="617855" y="1133475"/>
            <a:ext cx="107823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Tree>
    <p:custDataLst>
      <p:tags r:id="rId1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灯片编号占位符 5"/>
          <p:cNvSpPr>
            <a:spLocks noGrp="1"/>
          </p:cNvSpPr>
          <p:nvPr>
            <p:ph type="sldNum" sz="quarter" idx="4"/>
          </p:nvPr>
        </p:nvSpPr>
        <p:spPr>
          <a:xfrm>
            <a:off x="92202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pic>
        <p:nvPicPr>
          <p:cNvPr id="2097155" name="图片 3" descr="蓝源资本"/>
          <p:cNvPicPr>
            <a:picLocks noChangeAspect="1"/>
          </p:cNvPicPr>
          <p:nvPr userDrawn="1"/>
        </p:nvPicPr>
        <p:blipFill>
          <a:blip r:embed="rId6" cstate="print"/>
          <a:stretch>
            <a:fillRect/>
          </a:stretch>
        </p:blipFill>
        <p:spPr>
          <a:xfrm>
            <a:off x="9760585" y="551180"/>
            <a:ext cx="1639570" cy="374650"/>
          </a:xfrm>
          <a:prstGeom prst="rect">
            <a:avLst/>
          </a:prstGeom>
        </p:spPr>
      </p:pic>
      <p:cxnSp>
        <p:nvCxnSpPr>
          <p:cNvPr id="8" name="直接连接符 7"/>
          <p:cNvCxnSpPr/>
          <p:nvPr userDrawn="1"/>
        </p:nvCxnSpPr>
        <p:spPr>
          <a:xfrm>
            <a:off x="617855" y="1133475"/>
            <a:ext cx="10782300" cy="0"/>
          </a:xfrm>
          <a:prstGeom prst="line">
            <a:avLst/>
          </a:prstGeom>
          <a:ln w="41275">
            <a:solidFill>
              <a:srgbClr val="0070C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ransition/>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2018/8/2</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
        <p:nvSpPr>
          <p:cNvPr id="9" name="Line 2"/>
          <p:cNvSpPr>
            <a:spLocks noChangeShapeType="1"/>
          </p:cNvSpPr>
          <p:nvPr userDrawn="1"/>
        </p:nvSpPr>
        <p:spPr bwMode="auto">
          <a:xfrm>
            <a:off x="1" y="870267"/>
            <a:ext cx="12191999" cy="4288"/>
          </a:xfrm>
          <a:prstGeom prst="line">
            <a:avLst/>
          </a:prstGeom>
          <a:noFill/>
          <a:ln w="28575">
            <a:solidFill>
              <a:srgbClr val="1A73B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tx1"/>
              </a:solidFill>
            </a:endParaRPr>
          </a:p>
        </p:txBody>
      </p:sp>
      <p:pic>
        <p:nvPicPr>
          <p:cNvPr id="10" name="图片 3" descr="蓝源资本"/>
          <p:cNvPicPr>
            <a:picLocks noChangeAspect="1"/>
          </p:cNvPicPr>
          <p:nvPr userDrawn="1"/>
        </p:nvPicPr>
        <p:blipFill>
          <a:blip r:embed="rId24" cstate="print"/>
          <a:stretch>
            <a:fillRect/>
          </a:stretch>
        </p:blipFill>
        <p:spPr>
          <a:xfrm>
            <a:off x="10165715" y="253365"/>
            <a:ext cx="1639570" cy="374650"/>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2018/8/2</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
        <p:nvSpPr>
          <p:cNvPr id="9" name="Line 2"/>
          <p:cNvSpPr>
            <a:spLocks noChangeShapeType="1"/>
          </p:cNvSpPr>
          <p:nvPr userDrawn="1"/>
        </p:nvSpPr>
        <p:spPr bwMode="auto">
          <a:xfrm>
            <a:off x="1" y="870267"/>
            <a:ext cx="12191999" cy="4288"/>
          </a:xfrm>
          <a:prstGeom prst="line">
            <a:avLst/>
          </a:prstGeom>
          <a:noFill/>
          <a:ln w="28575">
            <a:solidFill>
              <a:srgbClr val="1A73B3"/>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2097153" name="图片 3" descr="蓝源资本"/>
          <p:cNvPicPr>
            <a:picLocks noChangeAspect="1"/>
          </p:cNvPicPr>
          <p:nvPr userDrawn="1"/>
        </p:nvPicPr>
        <p:blipFill>
          <a:blip r:embed="rId25" cstate="print"/>
          <a:stretch>
            <a:fillRect/>
          </a:stretch>
        </p:blipFill>
        <p:spPr>
          <a:xfrm>
            <a:off x="10008870" y="269240"/>
            <a:ext cx="1899920" cy="434340"/>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image" Target="../media/image4.png"/><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1" Type="http://schemas.openxmlformats.org/officeDocument/2006/relationships/slideLayout" Target="../slideLayouts/slideLayout17.xml"/><Relationship Id="rId10" Type="http://schemas.openxmlformats.org/officeDocument/2006/relationships/image" Target="../media/image2.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159.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0.xml"/><Relationship Id="rId2" Type="http://schemas.openxmlformats.org/officeDocument/2006/relationships/image" Target="../media/image1.png"/><Relationship Id="rId1" Type="http://schemas.openxmlformats.org/officeDocument/2006/relationships/tags" Target="../tags/tag16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0.xml"/><Relationship Id="rId2" Type="http://schemas.openxmlformats.org/officeDocument/2006/relationships/image" Target="../media/image1.png"/><Relationship Id="rId1" Type="http://schemas.openxmlformats.org/officeDocument/2006/relationships/tags" Target="../tags/tag164.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0.xml"/><Relationship Id="rId2" Type="http://schemas.openxmlformats.org/officeDocument/2006/relationships/image" Target="../media/image1.png"/><Relationship Id="rId1" Type="http://schemas.openxmlformats.org/officeDocument/2006/relationships/tags" Target="../tags/tag1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4" Type="http://schemas.openxmlformats.org/officeDocument/2006/relationships/slideLayout" Target="../slideLayouts/slideLayout21.xml"/><Relationship Id="rId53" Type="http://schemas.openxmlformats.org/officeDocument/2006/relationships/tags" Target="../tags/tag114.xml"/><Relationship Id="rId52" Type="http://schemas.openxmlformats.org/officeDocument/2006/relationships/tags" Target="../tags/tag113.xml"/><Relationship Id="rId51" Type="http://schemas.openxmlformats.org/officeDocument/2006/relationships/tags" Target="../tags/tag112.xml"/><Relationship Id="rId50" Type="http://schemas.openxmlformats.org/officeDocument/2006/relationships/tags" Target="../tags/tag111.xml"/><Relationship Id="rId5" Type="http://schemas.openxmlformats.org/officeDocument/2006/relationships/tags" Target="../tags/tag66.xml"/><Relationship Id="rId49" Type="http://schemas.openxmlformats.org/officeDocument/2006/relationships/tags" Target="../tags/tag110.xml"/><Relationship Id="rId48" Type="http://schemas.openxmlformats.org/officeDocument/2006/relationships/tags" Target="../tags/tag109.xml"/><Relationship Id="rId47" Type="http://schemas.openxmlformats.org/officeDocument/2006/relationships/tags" Target="../tags/tag108.xml"/><Relationship Id="rId46" Type="http://schemas.openxmlformats.org/officeDocument/2006/relationships/tags" Target="../tags/tag107.xml"/><Relationship Id="rId45" Type="http://schemas.openxmlformats.org/officeDocument/2006/relationships/tags" Target="../tags/tag106.xml"/><Relationship Id="rId44" Type="http://schemas.openxmlformats.org/officeDocument/2006/relationships/tags" Target="../tags/tag105.xml"/><Relationship Id="rId43" Type="http://schemas.openxmlformats.org/officeDocument/2006/relationships/tags" Target="../tags/tag104.xml"/><Relationship Id="rId42" Type="http://schemas.openxmlformats.org/officeDocument/2006/relationships/tags" Target="../tags/tag103.xml"/><Relationship Id="rId41" Type="http://schemas.openxmlformats.org/officeDocument/2006/relationships/tags" Target="../tags/tag102.xml"/><Relationship Id="rId40" Type="http://schemas.openxmlformats.org/officeDocument/2006/relationships/tags" Target="../tags/tag101.xml"/><Relationship Id="rId4" Type="http://schemas.openxmlformats.org/officeDocument/2006/relationships/tags" Target="../tags/tag65.xml"/><Relationship Id="rId39" Type="http://schemas.openxmlformats.org/officeDocument/2006/relationships/tags" Target="../tags/tag100.xml"/><Relationship Id="rId38" Type="http://schemas.openxmlformats.org/officeDocument/2006/relationships/tags" Target="../tags/tag99.xml"/><Relationship Id="rId37" Type="http://schemas.openxmlformats.org/officeDocument/2006/relationships/tags" Target="../tags/tag98.xml"/><Relationship Id="rId36" Type="http://schemas.openxmlformats.org/officeDocument/2006/relationships/tags" Target="../tags/tag97.xml"/><Relationship Id="rId35" Type="http://schemas.openxmlformats.org/officeDocument/2006/relationships/tags" Target="../tags/tag96.xml"/><Relationship Id="rId34" Type="http://schemas.openxmlformats.org/officeDocument/2006/relationships/tags" Target="../tags/tag95.xml"/><Relationship Id="rId33" Type="http://schemas.openxmlformats.org/officeDocument/2006/relationships/tags" Target="../tags/tag94.xml"/><Relationship Id="rId32" Type="http://schemas.openxmlformats.org/officeDocument/2006/relationships/tags" Target="../tags/tag93.xml"/><Relationship Id="rId31" Type="http://schemas.openxmlformats.org/officeDocument/2006/relationships/tags" Target="../tags/tag92.xml"/><Relationship Id="rId30" Type="http://schemas.openxmlformats.org/officeDocument/2006/relationships/tags" Target="../tags/tag91.xml"/><Relationship Id="rId3" Type="http://schemas.openxmlformats.org/officeDocument/2006/relationships/tags" Target="../tags/tag64.xml"/><Relationship Id="rId29" Type="http://schemas.openxmlformats.org/officeDocument/2006/relationships/tags" Target="../tags/tag90.xml"/><Relationship Id="rId28" Type="http://schemas.openxmlformats.org/officeDocument/2006/relationships/tags" Target="../tags/tag89.xml"/><Relationship Id="rId27" Type="http://schemas.openxmlformats.org/officeDocument/2006/relationships/tags" Target="../tags/tag88.xml"/><Relationship Id="rId26" Type="http://schemas.openxmlformats.org/officeDocument/2006/relationships/tags" Target="../tags/tag87.xml"/><Relationship Id="rId25" Type="http://schemas.openxmlformats.org/officeDocument/2006/relationships/tags" Target="../tags/tag86.xml"/><Relationship Id="rId24" Type="http://schemas.openxmlformats.org/officeDocument/2006/relationships/tags" Target="../tags/tag85.xml"/><Relationship Id="rId23" Type="http://schemas.openxmlformats.org/officeDocument/2006/relationships/tags" Target="../tags/tag84.xml"/><Relationship Id="rId22" Type="http://schemas.openxmlformats.org/officeDocument/2006/relationships/tags" Target="../tags/tag83.xml"/><Relationship Id="rId21" Type="http://schemas.openxmlformats.org/officeDocument/2006/relationships/tags" Target="../tags/tag82.xml"/><Relationship Id="rId20" Type="http://schemas.openxmlformats.org/officeDocument/2006/relationships/tags" Target="../tags/tag81.xml"/><Relationship Id="rId2" Type="http://schemas.openxmlformats.org/officeDocument/2006/relationships/tags" Target="../tags/tag63.xml"/><Relationship Id="rId19" Type="http://schemas.openxmlformats.org/officeDocument/2006/relationships/tags" Target="../tags/tag80.xml"/><Relationship Id="rId18" Type="http://schemas.openxmlformats.org/officeDocument/2006/relationships/tags" Target="../tags/tag79.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115.xml"/></Relationships>
</file>

<file path=ppt/slides/_rels/slide8.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8" Type="http://schemas.openxmlformats.org/officeDocument/2006/relationships/notesSlide" Target="../notesSlides/notesSlide2.xml"/><Relationship Id="rId37" Type="http://schemas.openxmlformats.org/officeDocument/2006/relationships/slideLayout" Target="../slideLayouts/slideLayout19.xml"/><Relationship Id="rId36" Type="http://schemas.openxmlformats.org/officeDocument/2006/relationships/tags" Target="../tags/tag151.xml"/><Relationship Id="rId35" Type="http://schemas.openxmlformats.org/officeDocument/2006/relationships/tags" Target="../tags/tag150.xml"/><Relationship Id="rId34" Type="http://schemas.openxmlformats.org/officeDocument/2006/relationships/tags" Target="../tags/tag149.xml"/><Relationship Id="rId33" Type="http://schemas.openxmlformats.org/officeDocument/2006/relationships/tags" Target="../tags/tag148.xml"/><Relationship Id="rId32" Type="http://schemas.openxmlformats.org/officeDocument/2006/relationships/tags" Target="../tags/tag147.xml"/><Relationship Id="rId31" Type="http://schemas.openxmlformats.org/officeDocument/2006/relationships/tags" Target="../tags/tag146.xml"/><Relationship Id="rId30" Type="http://schemas.openxmlformats.org/officeDocument/2006/relationships/tags" Target="../tags/tag145.xml"/><Relationship Id="rId3" Type="http://schemas.openxmlformats.org/officeDocument/2006/relationships/tags" Target="../tags/tag118.xml"/><Relationship Id="rId29" Type="http://schemas.openxmlformats.org/officeDocument/2006/relationships/tags" Target="../tags/tag144.xml"/><Relationship Id="rId28" Type="http://schemas.openxmlformats.org/officeDocument/2006/relationships/tags" Target="../tags/tag143.xml"/><Relationship Id="rId27" Type="http://schemas.openxmlformats.org/officeDocument/2006/relationships/tags" Target="../tags/tag142.xml"/><Relationship Id="rId26" Type="http://schemas.openxmlformats.org/officeDocument/2006/relationships/tags" Target="../tags/tag141.xml"/><Relationship Id="rId25" Type="http://schemas.openxmlformats.org/officeDocument/2006/relationships/tags" Target="../tags/tag140.xml"/><Relationship Id="rId24" Type="http://schemas.openxmlformats.org/officeDocument/2006/relationships/tags" Target="../tags/tag139.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17.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9.xml"/><Relationship Id="rId7" Type="http://schemas.openxmlformats.org/officeDocument/2006/relationships/tags" Target="../tags/tag158.xml"/><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图片 112"/>
          <p:cNvPicPr>
            <a:picLocks noChangeAspect="1"/>
          </p:cNvPicPr>
          <p:nvPr/>
        </p:nvPicPr>
        <p:blipFill>
          <a:blip r:embed="rId1"/>
          <a:stretch>
            <a:fillRect/>
          </a:stretch>
        </p:blipFill>
        <p:spPr>
          <a:xfrm>
            <a:off x="10436769" y="519523"/>
            <a:ext cx="1127858" cy="280440"/>
          </a:xfrm>
          <a:prstGeom prst="rect">
            <a:avLst/>
          </a:prstGeom>
        </p:spPr>
      </p:pic>
      <p:sp>
        <p:nvSpPr>
          <p:cNvPr id="138" name="矩形 137"/>
          <p:cNvSpPr/>
          <p:nvPr>
            <p:custDataLst>
              <p:tags r:id="rId2"/>
            </p:custDataLst>
          </p:nvPr>
        </p:nvSpPr>
        <p:spPr>
          <a:xfrm>
            <a:off x="0" y="0"/>
            <a:ext cx="12192000" cy="6858000"/>
          </a:xfrm>
          <a:prstGeom prst="rect">
            <a:avLst/>
          </a:prstGeom>
          <a:gradFill>
            <a:gsLst>
              <a:gs pos="100000">
                <a:srgbClr val="1B68DD"/>
              </a:gs>
              <a:gs pos="0">
                <a:srgbClr val="1A48DB"/>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endParaRPr>
          </a:p>
        </p:txBody>
      </p:sp>
      <p:sp>
        <p:nvSpPr>
          <p:cNvPr id="12" name="矩形 11"/>
          <p:cNvSpPr/>
          <p:nvPr>
            <p:custDataLst>
              <p:tags r:id="rId3"/>
            </p:custDataLst>
          </p:nvPr>
        </p:nvSpPr>
        <p:spPr>
          <a:xfrm flipH="1">
            <a:off x="2693" y="1513574"/>
            <a:ext cx="11595617" cy="3425372"/>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129" name="任意多边形: 形状 15"/>
          <p:cNvSpPr>
            <a:spLocks noChangeAspect="1"/>
          </p:cNvSpPr>
          <p:nvPr>
            <p:custDataLst>
              <p:tags r:id="rId4"/>
            </p:custDataLst>
          </p:nvPr>
        </p:nvSpPr>
        <p:spPr>
          <a:xfrm flipV="1">
            <a:off x="5584044" y="-24766"/>
            <a:ext cx="6709438" cy="6877838"/>
          </a:xfrm>
          <a:custGeom>
            <a:avLst/>
            <a:gdLst>
              <a:gd name="connsiteX0" fmla="*/ 235 w 5724"/>
              <a:gd name="connsiteY0" fmla="*/ 0 h 5290"/>
              <a:gd name="connsiteX1" fmla="*/ 5724 w 5724"/>
              <a:gd name="connsiteY1" fmla="*/ 0 h 5290"/>
              <a:gd name="connsiteX2" fmla="*/ 5724 w 5724"/>
              <a:gd name="connsiteY2" fmla="*/ 5290 h 5290"/>
              <a:gd name="connsiteX3" fmla="*/ 5666 w 5724"/>
              <a:gd name="connsiteY3" fmla="*/ 5272 h 5290"/>
              <a:gd name="connsiteX4" fmla="*/ 5359 w 5724"/>
              <a:gd name="connsiteY4" fmla="*/ 5163 h 5290"/>
              <a:gd name="connsiteX5" fmla="*/ 4463 w 5724"/>
              <a:gd name="connsiteY5" fmla="*/ 3503 h 5290"/>
              <a:gd name="connsiteX6" fmla="*/ 2982 w 5724"/>
              <a:gd name="connsiteY6" fmla="*/ 2966 h 5290"/>
              <a:gd name="connsiteX7" fmla="*/ 2297 w 5724"/>
              <a:gd name="connsiteY7" fmla="*/ 1540 h 5290"/>
              <a:gd name="connsiteX8" fmla="*/ 413 w 5724"/>
              <a:gd name="connsiteY8" fmla="*/ 991 h 5290"/>
              <a:gd name="connsiteX9" fmla="*/ 226 w 5724"/>
              <a:gd name="connsiteY9" fmla="*/ 6 h 5290"/>
              <a:gd name="connsiteX10" fmla="*/ 235 w 5724"/>
              <a:gd name="connsiteY10" fmla="*/ 0 h 5290"/>
              <a:gd name="connsiteX0-1" fmla="*/ 330 w 9919"/>
              <a:gd name="connsiteY0-2" fmla="*/ 0 h 10000"/>
              <a:gd name="connsiteX1-3" fmla="*/ 9919 w 9919"/>
              <a:gd name="connsiteY1-4" fmla="*/ 0 h 10000"/>
              <a:gd name="connsiteX2-5" fmla="*/ 9919 w 9919"/>
              <a:gd name="connsiteY2-6" fmla="*/ 10000 h 10000"/>
              <a:gd name="connsiteX3-7" fmla="*/ 9818 w 9919"/>
              <a:gd name="connsiteY3-8" fmla="*/ 9966 h 10000"/>
              <a:gd name="connsiteX4-9" fmla="*/ 9281 w 9919"/>
              <a:gd name="connsiteY4-10" fmla="*/ 9760 h 10000"/>
              <a:gd name="connsiteX5-11" fmla="*/ 7716 w 9919"/>
              <a:gd name="connsiteY5-12" fmla="*/ 6622 h 10000"/>
              <a:gd name="connsiteX6-13" fmla="*/ 5129 w 9919"/>
              <a:gd name="connsiteY6-14" fmla="*/ 5607 h 10000"/>
              <a:gd name="connsiteX7-15" fmla="*/ 3932 w 9919"/>
              <a:gd name="connsiteY7-16" fmla="*/ 2911 h 10000"/>
              <a:gd name="connsiteX8-17" fmla="*/ 932 w 9919"/>
              <a:gd name="connsiteY8-18" fmla="*/ 2336 h 10000"/>
              <a:gd name="connsiteX9-19" fmla="*/ 314 w 9919"/>
              <a:gd name="connsiteY9-20" fmla="*/ 11 h 10000"/>
              <a:gd name="connsiteX10-21" fmla="*/ 330 w 9919"/>
              <a:gd name="connsiteY10-22" fmla="*/ 0 h 10000"/>
              <a:gd name="connsiteX0-23" fmla="*/ 332 w 9999"/>
              <a:gd name="connsiteY0-24" fmla="*/ 0 h 10000"/>
              <a:gd name="connsiteX1-25" fmla="*/ 9999 w 9999"/>
              <a:gd name="connsiteY1-26" fmla="*/ 0 h 10000"/>
              <a:gd name="connsiteX2-27" fmla="*/ 9999 w 9999"/>
              <a:gd name="connsiteY2-28" fmla="*/ 10000 h 10000"/>
              <a:gd name="connsiteX3-29" fmla="*/ 9897 w 9999"/>
              <a:gd name="connsiteY3-30" fmla="*/ 9966 h 10000"/>
              <a:gd name="connsiteX4-31" fmla="*/ 9356 w 9999"/>
              <a:gd name="connsiteY4-32" fmla="*/ 9760 h 10000"/>
              <a:gd name="connsiteX5-33" fmla="*/ 7778 w 9999"/>
              <a:gd name="connsiteY5-34" fmla="*/ 6622 h 10000"/>
              <a:gd name="connsiteX6-35" fmla="*/ 5170 w 9999"/>
              <a:gd name="connsiteY6-36" fmla="*/ 5977 h 10000"/>
              <a:gd name="connsiteX7-37" fmla="*/ 3963 w 9999"/>
              <a:gd name="connsiteY7-38" fmla="*/ 2911 h 10000"/>
              <a:gd name="connsiteX8-39" fmla="*/ 939 w 9999"/>
              <a:gd name="connsiteY8-40" fmla="*/ 2336 h 10000"/>
              <a:gd name="connsiteX9-41" fmla="*/ 316 w 9999"/>
              <a:gd name="connsiteY9-42" fmla="*/ 11 h 10000"/>
              <a:gd name="connsiteX10-43" fmla="*/ 332 w 9999"/>
              <a:gd name="connsiteY10-44" fmla="*/ 0 h 10000"/>
              <a:gd name="connsiteX0-45" fmla="*/ 332 w 10000"/>
              <a:gd name="connsiteY0-46" fmla="*/ 0 h 10000"/>
              <a:gd name="connsiteX1-47" fmla="*/ 10000 w 10000"/>
              <a:gd name="connsiteY1-48" fmla="*/ 0 h 10000"/>
              <a:gd name="connsiteX2-49" fmla="*/ 10000 w 10000"/>
              <a:gd name="connsiteY2-50" fmla="*/ 10000 h 10000"/>
              <a:gd name="connsiteX3-51" fmla="*/ 9898 w 10000"/>
              <a:gd name="connsiteY3-52" fmla="*/ 9966 h 10000"/>
              <a:gd name="connsiteX4-53" fmla="*/ 9357 w 10000"/>
              <a:gd name="connsiteY4-54" fmla="*/ 9760 h 10000"/>
              <a:gd name="connsiteX5-55" fmla="*/ 7779 w 10000"/>
              <a:gd name="connsiteY5-56" fmla="*/ 6622 h 10000"/>
              <a:gd name="connsiteX6-57" fmla="*/ 5171 w 10000"/>
              <a:gd name="connsiteY6-58" fmla="*/ 5977 h 10000"/>
              <a:gd name="connsiteX7-59" fmla="*/ 3159 w 10000"/>
              <a:gd name="connsiteY7-60" fmla="*/ 3244 h 10000"/>
              <a:gd name="connsiteX8-61" fmla="*/ 939 w 10000"/>
              <a:gd name="connsiteY8-62" fmla="*/ 2336 h 10000"/>
              <a:gd name="connsiteX9-63" fmla="*/ 316 w 10000"/>
              <a:gd name="connsiteY9-64" fmla="*/ 11 h 10000"/>
              <a:gd name="connsiteX10-65" fmla="*/ 332 w 10000"/>
              <a:gd name="connsiteY10-66" fmla="*/ 0 h 10000"/>
              <a:gd name="connsiteX0-67" fmla="*/ 414 w 10000"/>
              <a:gd name="connsiteY0-68" fmla="*/ 0 h 10458"/>
              <a:gd name="connsiteX1-69" fmla="*/ 10000 w 10000"/>
              <a:gd name="connsiteY1-70" fmla="*/ 458 h 10458"/>
              <a:gd name="connsiteX2-71" fmla="*/ 10000 w 10000"/>
              <a:gd name="connsiteY2-72" fmla="*/ 10458 h 10458"/>
              <a:gd name="connsiteX3-73" fmla="*/ 9898 w 10000"/>
              <a:gd name="connsiteY3-74" fmla="*/ 10424 h 10458"/>
              <a:gd name="connsiteX4-75" fmla="*/ 9357 w 10000"/>
              <a:gd name="connsiteY4-76" fmla="*/ 10218 h 10458"/>
              <a:gd name="connsiteX5-77" fmla="*/ 7779 w 10000"/>
              <a:gd name="connsiteY5-78" fmla="*/ 7080 h 10458"/>
              <a:gd name="connsiteX6-79" fmla="*/ 5171 w 10000"/>
              <a:gd name="connsiteY6-80" fmla="*/ 6435 h 10458"/>
              <a:gd name="connsiteX7-81" fmla="*/ 3159 w 10000"/>
              <a:gd name="connsiteY7-82" fmla="*/ 3702 h 10458"/>
              <a:gd name="connsiteX8-83" fmla="*/ 939 w 10000"/>
              <a:gd name="connsiteY8-84" fmla="*/ 2794 h 10458"/>
              <a:gd name="connsiteX9-85" fmla="*/ 316 w 10000"/>
              <a:gd name="connsiteY9-86" fmla="*/ 469 h 10458"/>
              <a:gd name="connsiteX10-87" fmla="*/ 414 w 10000"/>
              <a:gd name="connsiteY10-88" fmla="*/ 0 h 10458"/>
              <a:gd name="connsiteX0-89" fmla="*/ 639 w 10225"/>
              <a:gd name="connsiteY0-90" fmla="*/ 0 h 10458"/>
              <a:gd name="connsiteX1-91" fmla="*/ 10225 w 10225"/>
              <a:gd name="connsiteY1-92" fmla="*/ 458 h 10458"/>
              <a:gd name="connsiteX2-93" fmla="*/ 10225 w 10225"/>
              <a:gd name="connsiteY2-94" fmla="*/ 10458 h 10458"/>
              <a:gd name="connsiteX3-95" fmla="*/ 10123 w 10225"/>
              <a:gd name="connsiteY3-96" fmla="*/ 10424 h 10458"/>
              <a:gd name="connsiteX4-97" fmla="*/ 9582 w 10225"/>
              <a:gd name="connsiteY4-98" fmla="*/ 10218 h 10458"/>
              <a:gd name="connsiteX5-99" fmla="*/ 8004 w 10225"/>
              <a:gd name="connsiteY5-100" fmla="*/ 7080 h 10458"/>
              <a:gd name="connsiteX6-101" fmla="*/ 5396 w 10225"/>
              <a:gd name="connsiteY6-102" fmla="*/ 6435 h 10458"/>
              <a:gd name="connsiteX7-103" fmla="*/ 3384 w 10225"/>
              <a:gd name="connsiteY7-104" fmla="*/ 3702 h 10458"/>
              <a:gd name="connsiteX8-105" fmla="*/ 1164 w 10225"/>
              <a:gd name="connsiteY8-106" fmla="*/ 2794 h 10458"/>
              <a:gd name="connsiteX9-107" fmla="*/ 639 w 10225"/>
              <a:gd name="connsiteY9-108" fmla="*/ 0 h 10458"/>
              <a:gd name="connsiteX0-109" fmla="*/ 676 w 10111"/>
              <a:gd name="connsiteY0-110" fmla="*/ 0 h 10125"/>
              <a:gd name="connsiteX1-111" fmla="*/ 10111 w 10111"/>
              <a:gd name="connsiteY1-112" fmla="*/ 125 h 10125"/>
              <a:gd name="connsiteX2-113" fmla="*/ 10111 w 10111"/>
              <a:gd name="connsiteY2-114" fmla="*/ 10125 h 10125"/>
              <a:gd name="connsiteX3-115" fmla="*/ 10009 w 10111"/>
              <a:gd name="connsiteY3-116" fmla="*/ 10091 h 10125"/>
              <a:gd name="connsiteX4-117" fmla="*/ 9468 w 10111"/>
              <a:gd name="connsiteY4-118" fmla="*/ 9885 h 10125"/>
              <a:gd name="connsiteX5-119" fmla="*/ 7890 w 10111"/>
              <a:gd name="connsiteY5-120" fmla="*/ 6747 h 10125"/>
              <a:gd name="connsiteX6-121" fmla="*/ 5282 w 10111"/>
              <a:gd name="connsiteY6-122" fmla="*/ 6102 h 10125"/>
              <a:gd name="connsiteX7-123" fmla="*/ 3270 w 10111"/>
              <a:gd name="connsiteY7-124" fmla="*/ 3369 h 10125"/>
              <a:gd name="connsiteX8-125" fmla="*/ 1050 w 10111"/>
              <a:gd name="connsiteY8-126" fmla="*/ 2461 h 10125"/>
              <a:gd name="connsiteX9-127" fmla="*/ 676 w 10111"/>
              <a:gd name="connsiteY9-128" fmla="*/ 0 h 10125"/>
              <a:gd name="connsiteX0-129" fmla="*/ 676 w 10111"/>
              <a:gd name="connsiteY0-130" fmla="*/ 0 h 10028"/>
              <a:gd name="connsiteX1-131" fmla="*/ 10111 w 10111"/>
              <a:gd name="connsiteY1-132" fmla="*/ 28 h 10028"/>
              <a:gd name="connsiteX2-133" fmla="*/ 10111 w 10111"/>
              <a:gd name="connsiteY2-134" fmla="*/ 10028 h 10028"/>
              <a:gd name="connsiteX3-135" fmla="*/ 10009 w 10111"/>
              <a:gd name="connsiteY3-136" fmla="*/ 9994 h 10028"/>
              <a:gd name="connsiteX4-137" fmla="*/ 9468 w 10111"/>
              <a:gd name="connsiteY4-138" fmla="*/ 9788 h 10028"/>
              <a:gd name="connsiteX5-139" fmla="*/ 7890 w 10111"/>
              <a:gd name="connsiteY5-140" fmla="*/ 6650 h 10028"/>
              <a:gd name="connsiteX6-141" fmla="*/ 5282 w 10111"/>
              <a:gd name="connsiteY6-142" fmla="*/ 6005 h 10028"/>
              <a:gd name="connsiteX7-143" fmla="*/ 3270 w 10111"/>
              <a:gd name="connsiteY7-144" fmla="*/ 3272 h 10028"/>
              <a:gd name="connsiteX8-145" fmla="*/ 1050 w 10111"/>
              <a:gd name="connsiteY8-146" fmla="*/ 2364 h 10028"/>
              <a:gd name="connsiteX9-147" fmla="*/ 676 w 10111"/>
              <a:gd name="connsiteY9-148" fmla="*/ 0 h 10028"/>
              <a:gd name="connsiteX0-149" fmla="*/ 220 w 9655"/>
              <a:gd name="connsiteY0-150" fmla="*/ 0 h 10028"/>
              <a:gd name="connsiteX1-151" fmla="*/ 9655 w 9655"/>
              <a:gd name="connsiteY1-152" fmla="*/ 28 h 10028"/>
              <a:gd name="connsiteX2-153" fmla="*/ 9655 w 9655"/>
              <a:gd name="connsiteY2-154" fmla="*/ 10028 h 10028"/>
              <a:gd name="connsiteX3-155" fmla="*/ 9553 w 9655"/>
              <a:gd name="connsiteY3-156" fmla="*/ 9994 h 10028"/>
              <a:gd name="connsiteX4-157" fmla="*/ 9012 w 9655"/>
              <a:gd name="connsiteY4-158" fmla="*/ 9788 h 10028"/>
              <a:gd name="connsiteX5-159" fmla="*/ 7434 w 9655"/>
              <a:gd name="connsiteY5-160" fmla="*/ 6650 h 10028"/>
              <a:gd name="connsiteX6-161" fmla="*/ 4826 w 9655"/>
              <a:gd name="connsiteY6-162" fmla="*/ 6005 h 10028"/>
              <a:gd name="connsiteX7-163" fmla="*/ 2814 w 9655"/>
              <a:gd name="connsiteY7-164" fmla="*/ 3272 h 10028"/>
              <a:gd name="connsiteX8-165" fmla="*/ 594 w 9655"/>
              <a:gd name="connsiteY8-166" fmla="*/ 2364 h 10028"/>
              <a:gd name="connsiteX9-167" fmla="*/ 220 w 9655"/>
              <a:gd name="connsiteY9-168" fmla="*/ 0 h 100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9655" h="10028">
                <a:moveTo>
                  <a:pt x="220" y="0"/>
                </a:moveTo>
                <a:lnTo>
                  <a:pt x="9655" y="28"/>
                </a:lnTo>
                <a:lnTo>
                  <a:pt x="9655" y="10028"/>
                </a:lnTo>
                <a:lnTo>
                  <a:pt x="9553" y="9994"/>
                </a:lnTo>
                <a:cubicBezTo>
                  <a:pt x="9338" y="9918"/>
                  <a:pt x="9155" y="9847"/>
                  <a:pt x="9012" y="9788"/>
                </a:cubicBezTo>
                <a:cubicBezTo>
                  <a:pt x="7887" y="9310"/>
                  <a:pt x="8132" y="7281"/>
                  <a:pt x="7434" y="6650"/>
                </a:cubicBezTo>
                <a:cubicBezTo>
                  <a:pt x="6736" y="6020"/>
                  <a:pt x="5596" y="6568"/>
                  <a:pt x="4826" y="6005"/>
                </a:cubicBezTo>
                <a:cubicBezTo>
                  <a:pt x="4056" y="5442"/>
                  <a:pt x="3519" y="3879"/>
                  <a:pt x="2814" y="3272"/>
                </a:cubicBezTo>
                <a:cubicBezTo>
                  <a:pt x="2109" y="2665"/>
                  <a:pt x="1438" y="3049"/>
                  <a:pt x="594" y="2364"/>
                </a:cubicBezTo>
                <a:cubicBezTo>
                  <a:pt x="137" y="1747"/>
                  <a:pt x="-262" y="1319"/>
                  <a:pt x="220" y="0"/>
                </a:cubicBezTo>
                <a:close/>
              </a:path>
            </a:pathLst>
          </a:custGeom>
          <a:solidFill>
            <a:schemeClr val="lt1"/>
          </a:solidFill>
          <a:ln>
            <a:noFill/>
          </a:ln>
          <a:effectLst>
            <a:outerShdw blurRad="254000" dist="38100" dir="13500000" algn="br" rotWithShape="0">
              <a:schemeClr val="dk1">
                <a:lumMod val="65000"/>
                <a:lumOff val="3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solidFill>
              <a:latin typeface="思源黑体 CN Light" panose="020B0300000000000000" pitchFamily="34" charset="-122"/>
              <a:ea typeface="思源黑体 CN Light" panose="020B0300000000000000" pitchFamily="34" charset="-122"/>
            </a:endParaRPr>
          </a:p>
        </p:txBody>
      </p:sp>
      <p:sp>
        <p:nvSpPr>
          <p:cNvPr id="17" name="文本框 16"/>
          <p:cNvSpPr txBox="1"/>
          <p:nvPr>
            <p:custDataLst>
              <p:tags r:id="rId5"/>
            </p:custDataLst>
          </p:nvPr>
        </p:nvSpPr>
        <p:spPr>
          <a:xfrm flipH="1">
            <a:off x="792350" y="2364968"/>
            <a:ext cx="6618880" cy="31692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0" b="0" i="0" u="none" strike="noStrike" kern="1200" cap="none" spc="0" normalizeH="0" baseline="0" noProof="0" dirty="0">
                <a:ln>
                  <a:noFill/>
                </a:ln>
                <a:solidFill>
                  <a:schemeClr val="lt1">
                    <a:lumMod val="95000"/>
                    <a:alpha val="50000"/>
                  </a:schemeClr>
                </a:solidFill>
                <a:effectLst/>
                <a:uLnTx/>
                <a:uFillTx/>
                <a:latin typeface="站酷庆科黄油体" panose="02000803000000020004" pitchFamily="2" charset="-122"/>
                <a:ea typeface="站酷庆科黄油体" panose="02000803000000020004"/>
              </a:rPr>
              <a:t>2022</a:t>
            </a:r>
            <a:endParaRPr kumimoji="0" lang="en-US" altLang="zh-CN" sz="20000" b="0" i="0" u="none" strike="noStrike" kern="1200" cap="none" spc="0" normalizeH="0" baseline="0" noProof="0" dirty="0">
              <a:ln>
                <a:noFill/>
              </a:ln>
              <a:solidFill>
                <a:schemeClr val="lt1">
                  <a:lumMod val="95000"/>
                  <a:alpha val="50000"/>
                </a:schemeClr>
              </a:solidFill>
              <a:effectLst/>
              <a:uLnTx/>
              <a:uFillTx/>
              <a:latin typeface="站酷庆科黄油体" panose="02000803000000020004" pitchFamily="2" charset="-122"/>
              <a:ea typeface="站酷庆科黄油体" panose="02000803000000020004"/>
            </a:endParaRPr>
          </a:p>
        </p:txBody>
      </p:sp>
      <p:grpSp>
        <p:nvGrpSpPr>
          <p:cNvPr id="2321" name="组合 2320"/>
          <p:cNvGrpSpPr/>
          <p:nvPr/>
        </p:nvGrpSpPr>
        <p:grpSpPr>
          <a:xfrm flipH="1">
            <a:off x="19449" y="2836315"/>
            <a:ext cx="2093260" cy="2093260"/>
            <a:chOff x="14965833" y="2911022"/>
            <a:chExt cx="2093260" cy="2093260"/>
          </a:xfrm>
        </p:grpSpPr>
        <p:grpSp>
          <p:nvGrpSpPr>
            <p:cNvPr id="2114" name="组合 2113"/>
            <p:cNvGrpSpPr/>
            <p:nvPr/>
          </p:nvGrpSpPr>
          <p:grpSpPr>
            <a:xfrm flipH="1">
              <a:off x="16940532" y="2911022"/>
              <a:ext cx="118561" cy="1052672"/>
              <a:chOff x="7772902" y="6204903"/>
              <a:chExt cx="228098" cy="2025225"/>
            </a:xfrm>
          </p:grpSpPr>
          <p:sp>
            <p:nvSpPr>
              <p:cNvPr id="2115" name="椭圆 2114"/>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16" name="椭圆 2115"/>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17" name="椭圆 2116"/>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18" name="椭圆 2117"/>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19" name="椭圆 2118"/>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20" name="椭圆 2119"/>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21" name="椭圆 2120"/>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122" name="椭圆 2121"/>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07" name="组合 2206"/>
            <p:cNvGrpSpPr/>
            <p:nvPr/>
          </p:nvGrpSpPr>
          <p:grpSpPr>
            <a:xfrm rot="19200000" flipH="1">
              <a:off x="15971437" y="3263744"/>
              <a:ext cx="118561" cy="1052672"/>
              <a:chOff x="7772902" y="6204903"/>
              <a:chExt cx="228098" cy="2025225"/>
            </a:xfrm>
          </p:grpSpPr>
          <p:sp>
            <p:nvSpPr>
              <p:cNvPr id="2208" name="椭圆 2207"/>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09" name="椭圆 2208"/>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0" name="椭圆 2209"/>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1" name="椭圆 2210"/>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2" name="椭圆 2211"/>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3" name="椭圆 2212"/>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4" name="椭圆 2213"/>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15" name="椭圆 2214"/>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20" name="组合 2219"/>
            <p:cNvGrpSpPr/>
            <p:nvPr/>
          </p:nvGrpSpPr>
          <p:grpSpPr>
            <a:xfrm rot="19800000" flipH="1">
              <a:off x="16186710" y="3113007"/>
              <a:ext cx="118561" cy="1052672"/>
              <a:chOff x="7772902" y="6204903"/>
              <a:chExt cx="228098" cy="2025225"/>
            </a:xfrm>
          </p:grpSpPr>
          <p:sp>
            <p:nvSpPr>
              <p:cNvPr id="2221" name="椭圆 2220"/>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2" name="椭圆 2221"/>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3" name="椭圆 2222"/>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4" name="椭圆 2223"/>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5" name="椭圆 2224"/>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6" name="椭圆 2225"/>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7" name="椭圆 2226"/>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28" name="椭圆 2227"/>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33" name="组合 2232"/>
            <p:cNvGrpSpPr/>
            <p:nvPr/>
          </p:nvGrpSpPr>
          <p:grpSpPr>
            <a:xfrm rot="20400000" flipH="1">
              <a:off x="16424887" y="3001944"/>
              <a:ext cx="118561" cy="1052672"/>
              <a:chOff x="7772902" y="6204903"/>
              <a:chExt cx="228098" cy="2025225"/>
            </a:xfrm>
          </p:grpSpPr>
          <p:sp>
            <p:nvSpPr>
              <p:cNvPr id="2234" name="椭圆 2233"/>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35" name="椭圆 2234"/>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36" name="椭圆 2235"/>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37" name="椭圆 2236"/>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38" name="椭圆 2237"/>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39" name="椭圆 2238"/>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40" name="椭圆 2239"/>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41" name="椭圆 2240"/>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46" name="组合 2245"/>
            <p:cNvGrpSpPr/>
            <p:nvPr/>
          </p:nvGrpSpPr>
          <p:grpSpPr>
            <a:xfrm rot="21000000" flipH="1">
              <a:off x="16678732" y="2933926"/>
              <a:ext cx="118561" cy="1052672"/>
              <a:chOff x="7772902" y="6204903"/>
              <a:chExt cx="228098" cy="2025225"/>
            </a:xfrm>
          </p:grpSpPr>
          <p:sp>
            <p:nvSpPr>
              <p:cNvPr id="2247" name="椭圆 2246"/>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48" name="椭圆 2247"/>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49" name="椭圆 2248"/>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50" name="椭圆 2249"/>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51" name="椭圆 2250"/>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52" name="椭圆 2251"/>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53" name="椭圆 2252"/>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54" name="椭圆 2253"/>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59" name="组合 2258"/>
            <p:cNvGrpSpPr/>
            <p:nvPr/>
          </p:nvGrpSpPr>
          <p:grpSpPr>
            <a:xfrm rot="17400000" flipH="1">
              <a:off x="15523810" y="3903021"/>
              <a:ext cx="118561" cy="1052672"/>
              <a:chOff x="7772902" y="6204903"/>
              <a:chExt cx="228098" cy="2025225"/>
            </a:xfrm>
          </p:grpSpPr>
          <p:sp>
            <p:nvSpPr>
              <p:cNvPr id="2260" name="椭圆 2259"/>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1" name="椭圆 2260"/>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2" name="椭圆 2261"/>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3" name="椭圆 2262"/>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4" name="椭圆 2263"/>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5" name="椭圆 2264"/>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6" name="椭圆 2265"/>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67" name="椭圆 2266"/>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72" name="组合 2271"/>
            <p:cNvGrpSpPr/>
            <p:nvPr/>
          </p:nvGrpSpPr>
          <p:grpSpPr>
            <a:xfrm rot="18000000" flipH="1">
              <a:off x="15634874" y="3664844"/>
              <a:ext cx="118561" cy="1052672"/>
              <a:chOff x="7772902" y="6204903"/>
              <a:chExt cx="228098" cy="2025225"/>
            </a:xfrm>
          </p:grpSpPr>
          <p:sp>
            <p:nvSpPr>
              <p:cNvPr id="2273" name="椭圆 2272"/>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4" name="椭圆 2273"/>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5" name="椭圆 2274"/>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6" name="椭圆 2275"/>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7" name="椭圆 2276"/>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8" name="椭圆 2277"/>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79" name="椭圆 2278"/>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80" name="椭圆 2279"/>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85" name="组合 2284"/>
            <p:cNvGrpSpPr/>
            <p:nvPr/>
          </p:nvGrpSpPr>
          <p:grpSpPr>
            <a:xfrm rot="18600000" flipH="1">
              <a:off x="15785610" y="3449571"/>
              <a:ext cx="118561" cy="1052672"/>
              <a:chOff x="7772902" y="6204903"/>
              <a:chExt cx="228098" cy="2025225"/>
            </a:xfrm>
          </p:grpSpPr>
          <p:sp>
            <p:nvSpPr>
              <p:cNvPr id="2286" name="椭圆 2285"/>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87" name="椭圆 2286"/>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88" name="椭圆 2287"/>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89" name="椭圆 2288"/>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90" name="椭圆 2289"/>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91" name="椭圆 2290"/>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92" name="椭圆 2291"/>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293" name="椭圆 2292"/>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298" name="组合 2297"/>
            <p:cNvGrpSpPr/>
            <p:nvPr/>
          </p:nvGrpSpPr>
          <p:grpSpPr>
            <a:xfrm rot="16200000" flipH="1">
              <a:off x="15432888" y="4418666"/>
              <a:ext cx="118561" cy="1052672"/>
              <a:chOff x="7772902" y="6204903"/>
              <a:chExt cx="228098" cy="2025225"/>
            </a:xfrm>
          </p:grpSpPr>
          <p:sp>
            <p:nvSpPr>
              <p:cNvPr id="2299" name="椭圆 2298"/>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0" name="椭圆 2299"/>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1" name="椭圆 2300"/>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2" name="椭圆 2301"/>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3" name="椭圆 2302"/>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4" name="椭圆 2303"/>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5" name="椭圆 2304"/>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06" name="椭圆 2305"/>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nvGrpSpPr>
            <p:cNvPr id="2311" name="组合 2310"/>
            <p:cNvGrpSpPr/>
            <p:nvPr/>
          </p:nvGrpSpPr>
          <p:grpSpPr>
            <a:xfrm rot="16800000" flipH="1">
              <a:off x="15455792" y="4156866"/>
              <a:ext cx="118561" cy="1052672"/>
              <a:chOff x="7772902" y="6204903"/>
              <a:chExt cx="228098" cy="2025225"/>
            </a:xfrm>
          </p:grpSpPr>
          <p:sp>
            <p:nvSpPr>
              <p:cNvPr id="2312" name="椭圆 2311"/>
              <p:cNvSpPr/>
              <p:nvPr/>
            </p:nvSpPr>
            <p:spPr>
              <a:xfrm>
                <a:off x="7772902" y="8002030"/>
                <a:ext cx="228098" cy="228098"/>
              </a:xfrm>
              <a:prstGeom prst="ellipse">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3" name="椭圆 2312"/>
              <p:cNvSpPr/>
              <p:nvPr/>
            </p:nvSpPr>
            <p:spPr>
              <a:xfrm>
                <a:off x="7782427" y="7688145"/>
                <a:ext cx="209048" cy="209048"/>
              </a:xfrm>
              <a:prstGeom prst="ellipse">
                <a:avLst/>
              </a:prstGeom>
              <a:solidFill>
                <a:srgbClr val="DEEEFE">
                  <a:alpha val="8742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4" name="椭圆 2313"/>
              <p:cNvSpPr/>
              <p:nvPr/>
            </p:nvSpPr>
            <p:spPr>
              <a:xfrm>
                <a:off x="7791952" y="7393313"/>
                <a:ext cx="189998" cy="189998"/>
              </a:xfrm>
              <a:prstGeom prst="ellipse">
                <a:avLst/>
              </a:prstGeom>
              <a:solidFill>
                <a:srgbClr val="DEEEFE">
                  <a:alpha val="74857"/>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5" name="椭圆 2314"/>
              <p:cNvSpPr/>
              <p:nvPr/>
            </p:nvSpPr>
            <p:spPr>
              <a:xfrm>
                <a:off x="7801477" y="7117531"/>
                <a:ext cx="170948" cy="170948"/>
              </a:xfrm>
              <a:prstGeom prst="ellipse">
                <a:avLst/>
              </a:prstGeom>
              <a:solidFill>
                <a:srgbClr val="DEEEFE">
                  <a:alpha val="62286"/>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6" name="椭圆 2315"/>
              <p:cNvSpPr/>
              <p:nvPr/>
            </p:nvSpPr>
            <p:spPr>
              <a:xfrm>
                <a:off x="7811002" y="6860799"/>
                <a:ext cx="151898" cy="151898"/>
              </a:xfrm>
              <a:prstGeom prst="ellipse">
                <a:avLst/>
              </a:prstGeom>
              <a:solidFill>
                <a:srgbClr val="DEEEFE">
                  <a:alpha val="4971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7" name="椭圆 2316"/>
              <p:cNvSpPr/>
              <p:nvPr/>
            </p:nvSpPr>
            <p:spPr>
              <a:xfrm>
                <a:off x="7820527" y="6623117"/>
                <a:ext cx="132848" cy="132848"/>
              </a:xfrm>
              <a:prstGeom prst="ellipse">
                <a:avLst/>
              </a:prstGeom>
              <a:solidFill>
                <a:srgbClr val="DEEEFE">
                  <a:alpha val="37143"/>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8" name="椭圆 2317"/>
              <p:cNvSpPr/>
              <p:nvPr/>
            </p:nvSpPr>
            <p:spPr>
              <a:xfrm>
                <a:off x="7830052" y="6404485"/>
                <a:ext cx="113798" cy="113798"/>
              </a:xfrm>
              <a:prstGeom prst="ellipse">
                <a:avLst/>
              </a:prstGeom>
              <a:solidFill>
                <a:srgbClr val="DEEEFE">
                  <a:alpha val="24571"/>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lumMod val="100000"/>
                    </a:prstClr>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19" name="椭圆 2318"/>
              <p:cNvSpPr/>
              <p:nvPr/>
            </p:nvSpPr>
            <p:spPr>
              <a:xfrm>
                <a:off x="7839577" y="6204903"/>
                <a:ext cx="94748" cy="94748"/>
              </a:xfrm>
              <a:prstGeom prst="ellipse">
                <a:avLst/>
              </a:prstGeom>
              <a:solidFill>
                <a:srgbClr val="DEEEFE">
                  <a:alpha val="1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grpSp>
      <p:sp>
        <p:nvSpPr>
          <p:cNvPr id="2322" name="不完整圆 2321"/>
          <p:cNvSpPr/>
          <p:nvPr/>
        </p:nvSpPr>
        <p:spPr>
          <a:xfrm flipH="1">
            <a:off x="-741844" y="4209040"/>
            <a:ext cx="1467311" cy="1467311"/>
          </a:xfrm>
          <a:prstGeom prst="pie">
            <a:avLst>
              <a:gd name="adj1" fmla="val 10800000"/>
              <a:gd name="adj2" fmla="val 16200000"/>
            </a:avLst>
          </a:prstGeom>
          <a:solidFill>
            <a:srgbClr val="DEE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Bold" panose="020B0800000000000000" pitchFamily="34" charset="-122"/>
              <a:cs typeface="+mn-cs"/>
            </a:endParaRPr>
          </a:p>
        </p:txBody>
      </p:sp>
      <p:sp>
        <p:nvSpPr>
          <p:cNvPr id="2326" name="矩形 2325"/>
          <p:cNvSpPr/>
          <p:nvPr>
            <p:custDataLst>
              <p:tags r:id="rId6"/>
            </p:custDataLst>
          </p:nvPr>
        </p:nvSpPr>
        <p:spPr>
          <a:xfrm flipH="1">
            <a:off x="725151" y="6399125"/>
            <a:ext cx="580573" cy="36000"/>
          </a:xfrm>
          <a:prstGeom prst="rect">
            <a:avLst/>
          </a:prstGeom>
          <a:solidFill>
            <a:schemeClr val="l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Bold" panose="020B0800000000000000" pitchFamily="34" charset="-122"/>
              <a:cs typeface="+mn-cs"/>
            </a:endParaRPr>
          </a:p>
        </p:txBody>
      </p:sp>
      <p:grpSp>
        <p:nvGrpSpPr>
          <p:cNvPr id="2" name="组合 1"/>
          <p:cNvGrpSpPr/>
          <p:nvPr/>
        </p:nvGrpSpPr>
        <p:grpSpPr>
          <a:xfrm>
            <a:off x="609547" y="2637918"/>
            <a:ext cx="7794625" cy="1938020"/>
            <a:chOff x="609547" y="2637918"/>
            <a:chExt cx="7794625" cy="1938020"/>
          </a:xfrm>
        </p:grpSpPr>
        <p:sp>
          <p:nvSpPr>
            <p:cNvPr id="16" name="文本框 15"/>
            <p:cNvSpPr txBox="1"/>
            <p:nvPr/>
          </p:nvSpPr>
          <p:spPr>
            <a:xfrm>
              <a:off x="609547" y="2637918"/>
              <a:ext cx="7794625" cy="19380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noProof="0" dirty="0">
                  <a:ln>
                    <a:noFill/>
                  </a:ln>
                  <a:gradFill>
                    <a:gsLst>
                      <a:gs pos="100000">
                        <a:schemeClr val="accent1"/>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开展专精特新企业资本顶层设计</a:t>
              </a:r>
              <a:endParaRPr kumimoji="0" lang="zh-CN" altLang="en-US" sz="4000" b="0" i="0" u="none" strike="noStrike" kern="1200" cap="none" spc="0" normalizeH="0" baseline="0" noProof="0" dirty="0">
                <a:ln>
                  <a:noFill/>
                </a:ln>
                <a:gradFill>
                  <a:gsLst>
                    <a:gs pos="100000">
                      <a:schemeClr val="accent1"/>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noProof="0" dirty="0">
                  <a:ln>
                    <a:noFill/>
                  </a:ln>
                  <a:gradFill>
                    <a:gsLst>
                      <a:gs pos="100000">
                        <a:schemeClr val="accent1"/>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rPr>
                <a:t>创新资本驱动新模式</a:t>
              </a:r>
              <a:endParaRPr kumimoji="0" lang="zh-CN" altLang="en-US" sz="4000" b="0" i="0" u="none" strike="noStrike" kern="1200" cap="none" spc="0" normalizeH="0" baseline="0" noProof="0" dirty="0">
                <a:ln>
                  <a:noFill/>
                </a:ln>
                <a:gradFill>
                  <a:gsLst>
                    <a:gs pos="100000">
                      <a:schemeClr val="accent1"/>
                    </a:gs>
                    <a:gs pos="0">
                      <a:srgbClr val="00B0F0"/>
                    </a:gs>
                  </a:gsLst>
                  <a:lin ang="2700000" scaled="0"/>
                </a:gradFill>
                <a:effectLst/>
                <a:uLnTx/>
                <a:uFillTx/>
                <a:latin typeface="思源黑体 CN Bold" panose="020B0800000000000000" pitchFamily="34" charset="-122"/>
                <a:ea typeface="思源黑体 CN Bold" panose="020B0800000000000000" pitchFamily="34" charset="-122"/>
                <a:cs typeface="+mn-cs"/>
              </a:endParaRPr>
            </a:p>
          </p:txBody>
        </p:sp>
        <p:cxnSp>
          <p:nvCxnSpPr>
            <p:cNvPr id="11" name="直接连接符 10"/>
            <p:cNvCxnSpPr/>
            <p:nvPr>
              <p:custDataLst>
                <p:tags r:id="rId7"/>
              </p:custDataLst>
            </p:nvPr>
          </p:nvCxnSpPr>
          <p:spPr>
            <a:xfrm>
              <a:off x="720211" y="4549900"/>
              <a:ext cx="5879841" cy="0"/>
            </a:xfrm>
            <a:prstGeom prst="line">
              <a:avLst/>
            </a:prstGeom>
            <a:ln>
              <a:solidFill>
                <a:schemeClr val="dk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3" name="图片 2" descr="07bfbcea14553d718d87abd377dce1e"/>
          <p:cNvPicPr>
            <a:picLocks noChangeAspect="1"/>
          </p:cNvPicPr>
          <p:nvPr/>
        </p:nvPicPr>
        <p:blipFill>
          <a:blip r:embed="rId8"/>
          <a:srcRect l="14973" t="-408" r="13898" b="408"/>
          <a:stretch>
            <a:fillRect/>
          </a:stretch>
        </p:blipFill>
        <p:spPr>
          <a:xfrm>
            <a:off x="8194040" y="3013710"/>
            <a:ext cx="3518535" cy="3552825"/>
          </a:xfrm>
          <a:prstGeom prst="ellipse">
            <a:avLst/>
          </a:prstGeom>
        </p:spPr>
      </p:pic>
      <p:sp>
        <p:nvSpPr>
          <p:cNvPr id="9" name="文本框 8"/>
          <p:cNvSpPr txBox="1"/>
          <p:nvPr>
            <p:custDataLst>
              <p:tags r:id="rId9"/>
            </p:custDataLst>
          </p:nvPr>
        </p:nvSpPr>
        <p:spPr>
          <a:xfrm>
            <a:off x="980381" y="5091569"/>
            <a:ext cx="3910988" cy="922020"/>
          </a:xfrm>
          <a:prstGeom prst="rect">
            <a:avLst/>
          </a:prstGeom>
          <a:noFill/>
        </p:spPr>
        <p:txBody>
          <a:bodyPr wrap="square">
            <a:spAutoFit/>
          </a:bodyPr>
          <a:p>
            <a:pPr algn="ctr">
              <a:lnSpc>
                <a:spcPct val="150000"/>
              </a:lnSpc>
            </a:pPr>
            <a:r>
              <a:rPr lang="zh-CN" altLang="en-US" sz="2000" b="1" kern="0" dirty="0">
                <a:solidFill>
                  <a:schemeClr val="lt1"/>
                </a:solidFill>
                <a:latin typeface="楷体" panose="02010609060101010101" pitchFamily="49" charset="-122"/>
                <a:ea typeface="楷体" panose="02010609060101010101" pitchFamily="49" charset="-122"/>
                <a:cs typeface="+mn-ea"/>
                <a:sym typeface="+mn-lt"/>
              </a:rPr>
              <a:t>蓝源产融集团</a:t>
            </a:r>
            <a:endParaRPr lang="en-US" altLang="zh-CN" sz="2000" b="1" kern="0" dirty="0">
              <a:solidFill>
                <a:schemeClr val="lt1"/>
              </a:solidFill>
              <a:latin typeface="楷体" panose="02010609060101010101" pitchFamily="49" charset="-122"/>
              <a:ea typeface="楷体" panose="02010609060101010101" pitchFamily="49" charset="-122"/>
              <a:cs typeface="+mn-ea"/>
              <a:sym typeface="+mn-lt"/>
            </a:endParaRPr>
          </a:p>
          <a:p>
            <a:pPr algn="ctr">
              <a:lnSpc>
                <a:spcPct val="150000"/>
              </a:lnSpc>
            </a:pPr>
            <a:r>
              <a:rPr lang="en-US" altLang="zh-CN" sz="1600" b="1" kern="0" dirty="0">
                <a:solidFill>
                  <a:schemeClr val="lt1"/>
                </a:solidFill>
                <a:latin typeface="楷体" panose="02010609060101010101" pitchFamily="49" charset="-122"/>
                <a:ea typeface="楷体" panose="02010609060101010101" pitchFamily="49" charset="-122"/>
                <a:cs typeface="+mn-ea"/>
                <a:sym typeface="+mn-lt"/>
              </a:rPr>
              <a:t>2022</a:t>
            </a:r>
            <a:r>
              <a:rPr lang="zh-CN" altLang="en-US" sz="1600" b="1" kern="0" dirty="0">
                <a:solidFill>
                  <a:schemeClr val="lt1"/>
                </a:solidFill>
                <a:latin typeface="楷体" panose="02010609060101010101" pitchFamily="49" charset="-122"/>
                <a:ea typeface="楷体" panose="02010609060101010101" pitchFamily="49" charset="-122"/>
                <a:cs typeface="+mn-ea"/>
                <a:sym typeface="+mn-lt"/>
              </a:rPr>
              <a:t>年</a:t>
            </a:r>
            <a:r>
              <a:rPr lang="en-US" altLang="zh-CN" sz="1600" b="1" kern="0" dirty="0">
                <a:solidFill>
                  <a:schemeClr val="lt1"/>
                </a:solidFill>
                <a:latin typeface="楷体" panose="02010609060101010101" pitchFamily="49" charset="-122"/>
                <a:ea typeface="楷体" panose="02010609060101010101" pitchFamily="49" charset="-122"/>
                <a:cs typeface="+mn-ea"/>
                <a:sym typeface="+mn-lt"/>
              </a:rPr>
              <a:t>2</a:t>
            </a:r>
            <a:r>
              <a:rPr lang="zh-CN" altLang="en-US" sz="1600" b="1" kern="0" dirty="0">
                <a:solidFill>
                  <a:schemeClr val="lt1"/>
                </a:solidFill>
                <a:latin typeface="楷体" panose="02010609060101010101" pitchFamily="49" charset="-122"/>
                <a:ea typeface="楷体" panose="02010609060101010101" pitchFamily="49" charset="-122"/>
                <a:cs typeface="+mn-ea"/>
                <a:sym typeface="+mn-lt"/>
              </a:rPr>
              <a:t>月</a:t>
            </a:r>
            <a:endParaRPr lang="zh-CN" altLang="en-US" sz="1600" b="1" kern="0" dirty="0">
              <a:solidFill>
                <a:schemeClr val="lt1"/>
              </a:solidFill>
              <a:latin typeface="楷体" panose="02010609060101010101" pitchFamily="49" charset="-122"/>
              <a:ea typeface="楷体" panose="02010609060101010101" pitchFamily="49" charset="-122"/>
              <a:cs typeface="+mn-ea"/>
              <a:sym typeface="+mn-lt"/>
            </a:endParaRPr>
          </a:p>
        </p:txBody>
      </p:sp>
      <p:pic>
        <p:nvPicPr>
          <p:cNvPr id="2097153" name="图片 3" descr="蓝源资本"/>
          <p:cNvPicPr>
            <a:picLocks noChangeAspect="1"/>
          </p:cNvPicPr>
          <p:nvPr userDrawn="1"/>
        </p:nvPicPr>
        <p:blipFill>
          <a:blip r:embed="rId10" cstate="print"/>
          <a:stretch>
            <a:fillRect/>
          </a:stretch>
        </p:blipFill>
        <p:spPr>
          <a:xfrm>
            <a:off x="732790" y="1781175"/>
            <a:ext cx="2552700" cy="58356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
          <p:cNvSpPr>
            <a:spLocks noGrp="1"/>
          </p:cNvSpPr>
          <p:nvPr>
            <p:ph type="body" sz="quarter" idx="10"/>
          </p:nvPr>
        </p:nvSpPr>
        <p:spPr>
          <a:xfrm>
            <a:off x="1263691" y="224976"/>
            <a:ext cx="7790229" cy="478155"/>
          </a:xfrm>
        </p:spPr>
        <p:txBody>
          <a:bodyPr/>
          <a:lstStyle/>
          <a:p>
            <a:r>
              <a:rPr lang="en-US" altLang="zh-CN" sz="2800" dirty="0">
                <a:solidFill>
                  <a:schemeClr val="accent1"/>
                </a:solidFill>
                <a:effectLst>
                  <a:glow>
                    <a:schemeClr val="bg1">
                      <a:alpha val="40000"/>
                    </a:schemeClr>
                  </a:glow>
                </a:effectLst>
                <a:latin typeface="+mn-lt"/>
                <a:ea typeface="+mn-ea"/>
                <a:cs typeface="+mn-cs"/>
                <a:sym typeface="+mn-ea"/>
              </a:rPr>
              <a:t>2.11 </a:t>
            </a:r>
            <a:r>
              <a:rPr sz="2800" dirty="0">
                <a:solidFill>
                  <a:schemeClr val="accent1"/>
                </a:solidFill>
                <a:effectLst>
                  <a:glow>
                    <a:schemeClr val="bg1">
                      <a:alpha val="40000"/>
                    </a:schemeClr>
                  </a:glow>
                </a:effectLst>
                <a:latin typeface="+mn-lt"/>
                <a:ea typeface="+mn-ea"/>
                <a:cs typeface="+mn-cs"/>
                <a:sym typeface="+mn-ea"/>
              </a:rPr>
              <a:t>平台核心价值</a:t>
            </a:r>
            <a:endParaRPr sz="2800" dirty="0">
              <a:solidFill>
                <a:schemeClr val="accent1"/>
              </a:solidFill>
              <a:effectLst>
                <a:glow>
                  <a:schemeClr val="bg1">
                    <a:alpha val="40000"/>
                  </a:schemeClr>
                </a:glow>
              </a:effectLst>
              <a:latin typeface="+mn-lt"/>
              <a:ea typeface="+mn-ea"/>
              <a:cs typeface="+mn-cs"/>
              <a:sym typeface="+mn-ea"/>
            </a:endParaRPr>
          </a:p>
        </p:txBody>
      </p:sp>
      <p:sp>
        <p:nvSpPr>
          <p:cNvPr id="82" name="object 29"/>
          <p:cNvSpPr/>
          <p:nvPr>
            <p:custDataLst>
              <p:tags r:id="rId1"/>
            </p:custDataLst>
          </p:nvPr>
        </p:nvSpPr>
        <p:spPr>
          <a:xfrm>
            <a:off x="0" y="6719315"/>
            <a:ext cx="12192000" cy="139065"/>
          </a:xfrm>
          <a:custGeom>
            <a:avLst/>
            <a:gdLst/>
            <a:ahLst/>
            <a:cxnLst/>
            <a:rect l="l" t="t" r="r" b="b"/>
            <a:pathLst>
              <a:path w="12192000" h="139065">
                <a:moveTo>
                  <a:pt x="12192000" y="138681"/>
                </a:moveTo>
                <a:lnTo>
                  <a:pt x="12192000" y="0"/>
                </a:lnTo>
                <a:lnTo>
                  <a:pt x="0" y="0"/>
                </a:lnTo>
                <a:lnTo>
                  <a:pt x="0" y="138681"/>
                </a:lnTo>
                <a:lnTo>
                  <a:pt x="12192000" y="138681"/>
                </a:lnTo>
                <a:close/>
              </a:path>
            </a:pathLst>
          </a:custGeom>
          <a:solidFill>
            <a:srgbClr val="1B767A"/>
          </a:solidFill>
        </p:spPr>
        <p:txBody>
          <a:bodyPr wrap="square" lIns="0" tIns="0" rIns="0" bIns="0" rtlCol="0"/>
          <a:lstStyle/>
          <a:p>
            <a:endParaRPr>
              <a:solidFill>
                <a:schemeClr val="dk1"/>
              </a:solidFill>
            </a:endParaRPr>
          </a:p>
        </p:txBody>
      </p:sp>
      <p:sp>
        <p:nvSpPr>
          <p:cNvPr id="3" name="矩形 2"/>
          <p:cNvSpPr/>
          <p:nvPr/>
        </p:nvSpPr>
        <p:spPr>
          <a:xfrm>
            <a:off x="1000508" y="1044607"/>
            <a:ext cx="9940258" cy="5262245"/>
          </a:xfrm>
          <a:prstGeom prst="rect">
            <a:avLst/>
          </a:prstGeom>
        </p:spPr>
        <p:txBody>
          <a:bodyPr wrap="square">
            <a:spAutoFit/>
          </a:bodyPr>
          <a:p>
            <a:pPr algn="just">
              <a:lnSpc>
                <a:spcPct val="150000"/>
              </a:lnSpc>
            </a:pPr>
            <a:r>
              <a:rPr lang="zh-CN" altLang="en-US" sz="1600" b="1" dirty="0">
                <a:latin typeface="华文楷体" panose="02010600040101010101" pitchFamily="2" charset="-122"/>
                <a:ea typeface="华文楷体" panose="02010600040101010101" pitchFamily="2" charset="-122"/>
              </a:rPr>
              <a:t>        本平台设立</a:t>
            </a:r>
            <a:r>
              <a:rPr lang="zh-CN" altLang="zh-CN" sz="1600" b="1" dirty="0">
                <a:latin typeface="华文楷体" panose="02010600040101010101" pitchFamily="2" charset="-122"/>
                <a:ea typeface="华文楷体" panose="02010600040101010101" pitchFamily="2" charset="-122"/>
              </a:rPr>
              <a:t>符合国家和省、市、区产业政策导向、产业发展规划，按照“政府引导、科学决策、市场运作、规范管理”的原则</a:t>
            </a:r>
            <a:r>
              <a:rPr lang="en-US" altLang="zh-CN" sz="1600" b="1" dirty="0">
                <a:latin typeface="华文楷体" panose="02010600040101010101" pitchFamily="2" charset="-122"/>
                <a:ea typeface="华文楷体" panose="02010600040101010101" pitchFamily="2" charset="-122"/>
              </a:rPr>
              <a:t>,</a:t>
            </a:r>
            <a:r>
              <a:rPr lang="zh-CN" altLang="zh-CN" sz="1600" b="1" dirty="0">
                <a:latin typeface="华文楷体" panose="02010600040101010101" pitchFamily="2" charset="-122"/>
                <a:ea typeface="华文楷体" panose="02010600040101010101" pitchFamily="2" charset="-122"/>
              </a:rPr>
              <a:t> 结合产业集聚特点、扶持发展需要和政府财力状况，进行市场化运作。</a:t>
            </a:r>
            <a:endParaRPr lang="en-US" altLang="zh-CN" sz="1600" b="1" dirty="0">
              <a:latin typeface="华文楷体" panose="02010600040101010101" pitchFamily="2" charset="-122"/>
              <a:ea typeface="华文楷体" panose="02010600040101010101" pitchFamily="2" charset="-122"/>
            </a:endParaRPr>
          </a:p>
          <a:p>
            <a:pPr algn="just">
              <a:lnSpc>
                <a:spcPct val="150000"/>
              </a:lnSpc>
            </a:pPr>
            <a:r>
              <a:rPr lang="zh-CN" altLang="en-US" sz="1600" b="1" dirty="0">
                <a:latin typeface="华文楷体" panose="02010600040101010101" pitchFamily="2" charset="-122"/>
                <a:ea typeface="华文楷体" panose="02010600040101010101" pitchFamily="2" charset="-122"/>
              </a:rPr>
              <a:t>      （一）有助于区域“以投引招”</a:t>
            </a:r>
            <a:endParaRPr lang="en-US" altLang="zh-CN" sz="1600" b="1" dirty="0">
              <a:latin typeface="华文楷体" panose="02010600040101010101" pitchFamily="2" charset="-122"/>
              <a:ea typeface="华文楷体" panose="02010600040101010101" pitchFamily="2" charset="-122"/>
            </a:endParaRPr>
          </a:p>
          <a:p>
            <a:pPr algn="just">
              <a:lnSpc>
                <a:spcPct val="150000"/>
              </a:lnSpc>
            </a:pPr>
            <a:r>
              <a:rPr lang="zh-CN" altLang="en-US" sz="1600" dirty="0">
                <a:latin typeface="华文楷体" panose="02010600040101010101" pitchFamily="2" charset="-122"/>
                <a:ea typeface="华文楷体" panose="02010600040101010101" pitchFamily="2" charset="-122"/>
              </a:rPr>
              <a:t>        通过产业基金投资的方式牵引优秀项目落户，通过“以投引招”的模式逐步完善新兴产业的创新创业创投体系建设。发挥财政资金的杠杆作用，引导金融资本和社会资本支持区域新兴产业发展，服务平台将促进国内外优质资本、项目、技术、人才聚集，创造新就业机会。</a:t>
            </a:r>
            <a:endParaRPr lang="zh-CN" altLang="en-US" sz="1600" dirty="0">
              <a:latin typeface="华文楷体" panose="02010600040101010101" pitchFamily="2" charset="-122"/>
              <a:ea typeface="华文楷体" panose="02010600040101010101" pitchFamily="2" charset="-122"/>
            </a:endParaRPr>
          </a:p>
          <a:p>
            <a:pPr algn="just">
              <a:lnSpc>
                <a:spcPct val="150000"/>
              </a:lnSpc>
            </a:pPr>
            <a:r>
              <a:rPr lang="zh-CN" altLang="en-US" sz="1600" b="1" dirty="0">
                <a:latin typeface="华文楷体" panose="02010600040101010101" pitchFamily="2" charset="-122"/>
                <a:ea typeface="华文楷体" panose="02010600040101010101" pitchFamily="2" charset="-122"/>
              </a:rPr>
              <a:t>      （二）有助于区域新兴产业健康发展</a:t>
            </a:r>
            <a:endParaRPr lang="en-US" altLang="zh-CN" sz="1600" b="1" dirty="0">
              <a:latin typeface="华文楷体" panose="02010600040101010101" pitchFamily="2" charset="-122"/>
              <a:ea typeface="华文楷体" panose="02010600040101010101" pitchFamily="2" charset="-122"/>
            </a:endParaRPr>
          </a:p>
          <a:p>
            <a:pPr algn="just">
              <a:lnSpc>
                <a:spcPct val="150000"/>
              </a:lnSpc>
            </a:pPr>
            <a:r>
              <a:rPr lang="zh-CN" altLang="en-US" sz="1600" dirty="0">
                <a:latin typeface="华文楷体" panose="02010600040101010101" pitchFamily="2" charset="-122"/>
                <a:ea typeface="华文楷体" panose="02010600040101010101" pitchFamily="2" charset="-122"/>
              </a:rPr>
              <a:t>        设立平台有助于推进区域新兴产业转型升级、创业创新和企业上市。进一步集聚和培育优质科创型企业，造就百亿级产业集群，让上下游企业协同发展，形成商流、物流、信息流、资金流、人流相结合的新兴产业新生态，助推更多的优先企业走上资本市场。</a:t>
            </a:r>
            <a:endParaRPr lang="en-US" altLang="zh-CN" sz="1600" dirty="0">
              <a:latin typeface="华文楷体" panose="02010600040101010101" pitchFamily="2" charset="-122"/>
              <a:ea typeface="华文楷体" panose="02010600040101010101" pitchFamily="2" charset="-122"/>
            </a:endParaRPr>
          </a:p>
          <a:p>
            <a:pPr algn="just">
              <a:lnSpc>
                <a:spcPct val="150000"/>
              </a:lnSpc>
            </a:pPr>
            <a:r>
              <a:rPr lang="zh-CN" altLang="en-US" sz="1600" b="1" dirty="0">
                <a:latin typeface="华文楷体" panose="02010600040101010101" pitchFamily="2" charset="-122"/>
                <a:ea typeface="华文楷体" panose="02010600040101010101" pitchFamily="2" charset="-122"/>
              </a:rPr>
              <a:t>      （三）有助于孵化优质企业</a:t>
            </a:r>
            <a:endParaRPr lang="en-US" altLang="zh-CN" sz="1600" b="1" dirty="0">
              <a:latin typeface="华文楷体" panose="02010600040101010101" pitchFamily="2" charset="-122"/>
              <a:ea typeface="华文楷体" panose="02010600040101010101" pitchFamily="2" charset="-122"/>
            </a:endParaRPr>
          </a:p>
          <a:p>
            <a:pPr algn="just">
              <a:lnSpc>
                <a:spcPct val="150000"/>
              </a:lnSpc>
            </a:pPr>
            <a:r>
              <a:rPr lang="zh-CN" altLang="en-US" sz="1600" dirty="0">
                <a:latin typeface="华文楷体" panose="02010600040101010101" pitchFamily="2" charset="-122"/>
                <a:ea typeface="华文楷体" panose="02010600040101010101" pitchFamily="2" charset="-122"/>
              </a:rPr>
              <a:t>        设立平台可以为新兴产业建立健全便利的融资渠道，鼓励新兴优质企业探索创新，促进技术与市场融合、创新与产业对接，孵化培育面向未来的新兴产业，打造吴中区专精特新小巨人，引导规范企业优质发展，推动经济迈向中高端水平。</a:t>
            </a:r>
            <a:endParaRPr lang="en-US" altLang="zh-CN" sz="1600" dirty="0">
              <a:latin typeface="华文楷体" panose="02010600040101010101" pitchFamily="2" charset="-122"/>
              <a:ea typeface="华文楷体" panose="02010600040101010101" pitchFamily="2" charset="-122"/>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9"/>
          <p:cNvSpPr/>
          <p:nvPr>
            <p:custDataLst>
              <p:tags r:id="rId1"/>
            </p:custDataLst>
          </p:nvPr>
        </p:nvSpPr>
        <p:spPr>
          <a:xfrm>
            <a:off x="0" y="6719315"/>
            <a:ext cx="12192000" cy="139065"/>
          </a:xfrm>
          <a:custGeom>
            <a:avLst/>
            <a:gdLst/>
            <a:ahLst/>
            <a:cxnLst/>
            <a:rect l="l" t="t" r="r" b="b"/>
            <a:pathLst>
              <a:path w="12192000" h="139065">
                <a:moveTo>
                  <a:pt x="12192000" y="138681"/>
                </a:moveTo>
                <a:lnTo>
                  <a:pt x="12192000" y="0"/>
                </a:lnTo>
                <a:lnTo>
                  <a:pt x="0" y="0"/>
                </a:lnTo>
                <a:lnTo>
                  <a:pt x="0" y="138681"/>
                </a:lnTo>
                <a:lnTo>
                  <a:pt x="12192000" y="138681"/>
                </a:lnTo>
                <a:close/>
              </a:path>
            </a:pathLst>
          </a:custGeom>
          <a:solidFill>
            <a:srgbClr val="1B767A"/>
          </a:solidFill>
        </p:spPr>
        <p:txBody>
          <a:bodyPr wrap="square" lIns="0" tIns="0" rIns="0" bIns="0" rtlCol="0"/>
          <a:lstStyle/>
          <a:p>
            <a:endParaRPr>
              <a:solidFill>
                <a:schemeClr val="dk1"/>
              </a:solidFill>
            </a:endParaRPr>
          </a:p>
        </p:txBody>
      </p:sp>
      <p:sp>
        <p:nvSpPr>
          <p:cNvPr id="85" name="object 85"/>
          <p:cNvSpPr txBox="1">
            <a:spLocks noGrp="1"/>
          </p:cNvSpPr>
          <p:nvPr>
            <p:ph type="title"/>
          </p:nvPr>
        </p:nvSpPr>
        <p:spPr>
          <a:xfrm>
            <a:off x="-454406" y="247758"/>
            <a:ext cx="5002022" cy="478155"/>
          </a:xfrm>
          <a:prstGeom prst="rect">
            <a:avLst/>
          </a:prstGeom>
        </p:spPr>
        <p:txBody>
          <a:bodyPr wrap="square">
            <a:spAutoFit/>
          </a:bodyPr>
          <a:lstStyle/>
          <a:p>
            <a:pPr algn="ctr" defTabSz="1218565">
              <a:spcBef>
                <a:spcPts val="0"/>
              </a:spcBef>
              <a:buSzPct val="25000"/>
            </a:pPr>
            <a:r>
              <a:rPr lang="en-US" altLang="zh-CN" b="1" dirty="0">
                <a:solidFill>
                  <a:schemeClr val="accent1"/>
                </a:solidFill>
                <a:latin typeface="+mj-ea"/>
                <a:ea typeface="+mn-ea"/>
                <a:cs typeface="+mj-ea"/>
              </a:rPr>
              <a:t>3.1 </a:t>
            </a:r>
            <a:r>
              <a:rPr lang="zh-CN" altLang="en-US" b="1" dirty="0">
                <a:solidFill>
                  <a:schemeClr val="accent1"/>
                </a:solidFill>
                <a:latin typeface="+mj-ea"/>
                <a:ea typeface="+mn-ea"/>
                <a:cs typeface="+mj-ea"/>
              </a:rPr>
              <a:t>总平台打造计划</a:t>
            </a:r>
            <a:endParaRPr lang="zh-CN" altLang="en-US" b="1" dirty="0">
              <a:solidFill>
                <a:schemeClr val="accent1"/>
              </a:solidFill>
              <a:latin typeface="+mj-ea"/>
              <a:ea typeface="+mn-ea"/>
              <a:cs typeface="+mj-ea"/>
            </a:endParaRPr>
          </a:p>
        </p:txBody>
      </p:sp>
      <p:sp>
        <p:nvSpPr>
          <p:cNvPr id="86" name="object 86"/>
          <p:cNvSpPr txBox="1"/>
          <p:nvPr>
            <p:custDataLst>
              <p:tags r:id="rId2"/>
            </p:custDataLst>
          </p:nvPr>
        </p:nvSpPr>
        <p:spPr>
          <a:xfrm>
            <a:off x="804419" y="1668982"/>
            <a:ext cx="5306821" cy="4032642"/>
          </a:xfrm>
          <a:prstGeom prst="rect">
            <a:avLst/>
          </a:prstGeom>
        </p:spPr>
        <p:txBody>
          <a:bodyPr vert="horz" wrap="square" lIns="0" tIns="13335" rIns="0" bIns="0" rtlCol="0">
            <a:spAutoFit/>
          </a:bodyPr>
          <a:lstStyle/>
          <a:p>
            <a:pPr marL="12700">
              <a:lnSpc>
                <a:spcPct val="150000"/>
              </a:lnSpc>
              <a:spcBef>
                <a:spcPts val="105"/>
              </a:spcBef>
            </a:pP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第一步</a:t>
            </a: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顶层设计，</a:t>
            </a:r>
            <a:r>
              <a:rPr lang="zh-CN" altLang="en-US" sz="1600" spc="-1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二</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个</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月</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内出</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具</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咨询</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报</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告</a:t>
            </a:r>
            <a:endPar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lnSpc>
                <a:spcPct val="150000"/>
              </a:lnSpc>
              <a:spcBef>
                <a:spcPts val="5"/>
              </a:spcBef>
            </a:pP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第二步：对咨询报告进</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行</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论证</a:t>
            </a:r>
            <a:endPar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第三步</a:t>
            </a: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发起设立总平台公司</a:t>
            </a: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sz="1600" spc="-1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搭</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建</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团</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队</a:t>
            </a:r>
            <a:endParaRPr lang="en-US" sz="1600" spc="-1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spc="-1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第四步：发起第一个省级平台</a:t>
            </a:r>
            <a:endParaRPr lang="en-US" sz="1600" spc="-15"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五</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步：筹划产业基金等</a:t>
            </a:r>
            <a:endParaRPr 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第六步：导入各个分平台</a:t>
            </a:r>
            <a:endPar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第七步：完善平台功能</a:t>
            </a:r>
            <a:endPar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第八步：拓展省市级平台，布局全国</a:t>
            </a:r>
            <a:endPar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第九步：经营平台，做大流量</a:t>
            </a:r>
            <a:endPar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第十步：市值管理，提高估值</a:t>
            </a:r>
            <a:endParaRPr lang="en-US" altLang="zh-CN"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marL="12700" marR="1274445">
              <a:lnSpc>
                <a:spcPct val="150000"/>
              </a:lnSpc>
            </a:pPr>
            <a:r>
              <a:rPr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第</a:t>
            </a:r>
            <a:r>
              <a:rPr lang="zh-CN" altLang="en-US" sz="16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十一</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步：推动平台登陆</a:t>
            </a:r>
            <a:r>
              <a:rPr sz="1600" spc="-15"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资</a:t>
            </a:r>
            <a:r>
              <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本市场</a:t>
            </a:r>
            <a:endParaRPr sz="1600" dirty="0" err="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object 85"/>
          <p:cNvSpPr txBox="1"/>
          <p:nvPr/>
        </p:nvSpPr>
        <p:spPr>
          <a:xfrm>
            <a:off x="347219" y="1184668"/>
            <a:ext cx="4316221" cy="42354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defTabSz="1218565">
              <a:spcBef>
                <a:spcPts val="0"/>
              </a:spcBef>
              <a:buSzPct val="25000"/>
            </a:pPr>
            <a:r>
              <a:rPr lang="zh-CN" altLang="en-US" sz="2400" b="1" dirty="0">
                <a:solidFill>
                  <a:srgbClr val="0070C0"/>
                </a:solidFill>
                <a:latin typeface="+mn-lt"/>
                <a:ea typeface="+mn-ea"/>
                <a:cs typeface="+mj-ea"/>
              </a:rPr>
              <a:t>总平台打造核心节点</a:t>
            </a:r>
            <a:endParaRPr lang="zh-CN" altLang="en-US" sz="2400" b="1" dirty="0">
              <a:solidFill>
                <a:srgbClr val="0070C0"/>
              </a:solidFill>
              <a:latin typeface="+mn-lt"/>
              <a:ea typeface="+mn-ea"/>
              <a:cs typeface="+mj-ea"/>
            </a:endParaRPr>
          </a:p>
        </p:txBody>
      </p:sp>
      <p:sp>
        <p:nvSpPr>
          <p:cNvPr id="3" name="文本占位符 2"/>
          <p:cNvSpPr>
            <a:spLocks noGrp="1"/>
          </p:cNvSpPr>
          <p:nvPr>
            <p:ph type="body" idx="1"/>
            <p:custDataLst>
              <p:tags r:id="rId3"/>
            </p:custDataLst>
          </p:nvPr>
        </p:nvSpPr>
        <p:spPr>
          <a:xfrm>
            <a:off x="5248910" y="1608455"/>
            <a:ext cx="6003925" cy="4734560"/>
          </a:xfrm>
        </p:spPr>
        <p:txBody>
          <a:bodyPr>
            <a:normAutofit/>
          </a:bodyPr>
          <a:p>
            <a:pPr indent="0" algn="just">
              <a:lnSpc>
                <a:spcPct val="120000"/>
              </a:lnSpc>
              <a:spcBef>
                <a:spcPts val="0"/>
              </a:spcBef>
              <a:spcAft>
                <a:spcPts val="1200"/>
              </a:spcAft>
              <a:buNone/>
            </a:pPr>
            <a:r>
              <a:rPr lang="en-US" altLang="zh-CN" sz="1600" kern="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kern="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融资、咨询、并购服务。</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0000"/>
              </a:lnSpc>
              <a:spcBef>
                <a:spcPts val="0"/>
              </a:spcBef>
              <a:spcAft>
                <a:spcPts val="1200"/>
              </a:spcAft>
              <a:buNone/>
            </a:pPr>
            <a:r>
              <a:rPr lang="en-US" altLang="zh-CN" sz="1600" kern="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、依托工信部国家制造业转型升级基金、国家芯片产业投资基金、国家中小企业发展基金、军民融合产业基金，在全国各地产业园区举办“全球专精特新企业投资论坛</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发现价值链、打造产业链。</a:t>
            </a: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0000"/>
              </a:lnSpc>
              <a:spcBef>
                <a:spcPts val="0"/>
              </a:spcBef>
              <a:buNone/>
            </a:pP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、产业对接服务：形成</a:t>
            </a:r>
            <a:r>
              <a:rPr lang="zh-CN" altLang="en-US"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专精特新资本市场一站式服务平台</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副会长基金公司</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地方引导产业基金</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地方产业龙头企业共同成立地方产业基金公司，为地方产业升级创新服务。</a:t>
            </a: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0000"/>
              </a:lnSpc>
              <a:spcBef>
                <a:spcPts val="0"/>
              </a:spcBef>
              <a:buNone/>
            </a:pP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indent="0" algn="just">
              <a:lnSpc>
                <a:spcPct val="120000"/>
              </a:lnSpc>
              <a:spcBef>
                <a:spcPts val="0"/>
              </a:spcBef>
              <a:spcAft>
                <a:spcPts val="1200"/>
              </a:spcAft>
              <a:buNone/>
            </a:pPr>
            <a:r>
              <a:rPr lang="en-US" altLang="zh-CN" sz="1600" kern="10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为地方中小企业管理部门和园区提供战略规划咨询、协调国家支持、协助融资、技术成果转化、园区评估等服务，帮助合作区打造成大中小企业融通发展和专业资本集聚的创新创业特色载体，积极协助企业拓展海外资源，推动科创企业融入全球产业链和价值链。</a:t>
            </a: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object 85"/>
          <p:cNvSpPr txBox="1"/>
          <p:nvPr/>
        </p:nvSpPr>
        <p:spPr>
          <a:xfrm>
            <a:off x="5523739" y="1184668"/>
            <a:ext cx="4316221" cy="423545"/>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ctr" defTabSz="1218565">
              <a:spcBef>
                <a:spcPts val="0"/>
              </a:spcBef>
              <a:buSzPct val="25000"/>
            </a:pPr>
            <a:r>
              <a:rPr lang="zh-CN" altLang="en-US" sz="2400" b="1" dirty="0">
                <a:solidFill>
                  <a:srgbClr val="0070C0"/>
                </a:solidFill>
                <a:latin typeface="+mn-lt"/>
                <a:ea typeface="+mn-ea"/>
                <a:cs typeface="+mj-ea"/>
              </a:rPr>
              <a:t>平台主要服务</a:t>
            </a:r>
            <a:r>
              <a:rPr lang="zh-CN" altLang="en-US" sz="2400" b="1" dirty="0">
                <a:solidFill>
                  <a:srgbClr val="0070C0"/>
                </a:solidFill>
                <a:latin typeface="+mn-lt"/>
                <a:ea typeface="+mn-ea"/>
                <a:cs typeface="+mj-ea"/>
              </a:rPr>
              <a:t>内容</a:t>
            </a:r>
            <a:endParaRPr lang="zh-CN" altLang="en-US" sz="2400" b="1" dirty="0">
              <a:solidFill>
                <a:srgbClr val="0070C0"/>
              </a:solidFill>
              <a:latin typeface="+mn-lt"/>
              <a:ea typeface="+mn-ea"/>
              <a:cs typeface="+mj-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直角三角形 3"/>
          <p:cNvSpPr/>
          <p:nvPr/>
        </p:nvSpPr>
        <p:spPr>
          <a:xfrm rot="5400000">
            <a:off x="105555"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6147" name="直角三角形 4"/>
          <p:cNvSpPr/>
          <p:nvPr/>
        </p:nvSpPr>
        <p:spPr>
          <a:xfrm rot="-5400000">
            <a:off x="11822319" y="6525493"/>
            <a:ext cx="273014" cy="273014"/>
          </a:xfrm>
          <a:prstGeom prst="rtTriangle">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cxnSp>
        <p:nvCxnSpPr>
          <p:cNvPr id="18" name="直接连接符 17"/>
          <p:cNvCxnSpPr/>
          <p:nvPr>
            <p:custDataLst>
              <p:tags r:id="rId1"/>
            </p:custDataLst>
          </p:nvPr>
        </p:nvCxnSpPr>
        <p:spPr>
          <a:xfrm>
            <a:off x="22382" y="783934"/>
            <a:ext cx="12142159" cy="0"/>
          </a:xfrm>
          <a:prstGeom prst="line">
            <a:avLst/>
          </a:prstGeom>
          <a:ln w="12700">
            <a:solidFill>
              <a:schemeClr val="dk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文本框 22"/>
          <p:cNvSpPr txBox="1"/>
          <p:nvPr/>
        </p:nvSpPr>
        <p:spPr>
          <a:xfrm>
            <a:off x="10567420" y="6525576"/>
            <a:ext cx="1261884"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蓝源数科集团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pic>
        <p:nvPicPr>
          <p:cNvPr id="25" name="图片 12"/>
          <p:cNvPicPr>
            <a:picLocks noChangeAspect="1" noChangeArrowheads="1"/>
          </p:cNvPicPr>
          <p:nvPr/>
        </p:nvPicPr>
        <p:blipFill>
          <a:blip r:embed="rId2" cstate="print"/>
          <a:srcRect/>
          <a:stretch>
            <a:fillRect/>
          </a:stretch>
        </p:blipFill>
        <p:spPr bwMode="auto">
          <a:xfrm>
            <a:off x="9989337" y="253885"/>
            <a:ext cx="1833144" cy="432048"/>
          </a:xfrm>
          <a:prstGeom prst="rect">
            <a:avLst/>
          </a:prstGeom>
          <a:noFill/>
          <a:ln w="9525">
            <a:noFill/>
            <a:bevel/>
          </a:ln>
        </p:spPr>
      </p:pic>
      <p:sp>
        <p:nvSpPr>
          <p:cNvPr id="29" name="矩形 28"/>
          <p:cNvSpPr/>
          <p:nvPr/>
        </p:nvSpPr>
        <p:spPr>
          <a:xfrm>
            <a:off x="433705" y="254000"/>
            <a:ext cx="7503795" cy="521970"/>
          </a:xfrm>
          <a:prstGeom prst="rect">
            <a:avLst/>
          </a:prstGeom>
        </p:spPr>
        <p:txBody>
          <a:bodyPr wrap="square">
            <a:spAutoFit/>
          </a:bodyPr>
          <a:p>
            <a:pPr algn="l" defTabSz="1218565">
              <a:spcBef>
                <a:spcPts val="0"/>
              </a:spcBef>
              <a:buSzPct val="25000"/>
            </a:pPr>
            <a:r>
              <a:rPr lang="en-US" altLang="zh-CN" sz="2800" b="1" dirty="0">
                <a:solidFill>
                  <a:schemeClr val="accent1"/>
                </a:solidFill>
                <a:latin typeface="微软雅黑" panose="020B0503020204020204" pitchFamily="34" charset="-122"/>
                <a:sym typeface="+mn-ea"/>
              </a:rPr>
              <a:t>3.12 </a:t>
            </a:r>
            <a:r>
              <a:rPr lang="zh-CN" altLang="en-US" sz="2800" b="1" dirty="0">
                <a:solidFill>
                  <a:schemeClr val="accent1"/>
                </a:solidFill>
                <a:latin typeface="微软雅黑" panose="020B0503020204020204" pitchFamily="34" charset="-122"/>
                <a:sym typeface="+mn-ea"/>
              </a:rPr>
              <a:t>平台投资优势</a:t>
            </a:r>
            <a:r>
              <a:rPr lang="en-US" altLang="zh-CN" sz="2800" b="1" dirty="0">
                <a:solidFill>
                  <a:schemeClr val="accent1"/>
                </a:solidFill>
                <a:latin typeface="微软雅黑" panose="020B0503020204020204" pitchFamily="34" charset="-122"/>
                <a:sym typeface="+mn-ea"/>
              </a:rPr>
              <a:t>——</a:t>
            </a:r>
            <a:r>
              <a:rPr lang="zh-CN" altLang="en-US" sz="2800" b="1" dirty="0">
                <a:solidFill>
                  <a:schemeClr val="accent1"/>
                </a:solidFill>
                <a:latin typeface="微软雅黑" panose="020B0503020204020204" pitchFamily="34" charset="-122"/>
                <a:sym typeface="+mn-ea"/>
              </a:rPr>
              <a:t>精准定位，双轮驱动</a:t>
            </a:r>
            <a:endParaRPr lang="zh-CN" altLang="en-US" sz="2800" b="1" dirty="0">
              <a:solidFill>
                <a:schemeClr val="accent1"/>
              </a:solidFill>
              <a:latin typeface="微软雅黑" panose="020B0503020204020204" pitchFamily="34" charset="-122"/>
              <a:ea typeface="+mj-ea"/>
              <a:cs typeface="+mj-ea"/>
              <a:sym typeface="+mn-ea"/>
            </a:endParaRPr>
          </a:p>
        </p:txBody>
      </p:sp>
      <p:grpSp>
        <p:nvGrpSpPr>
          <p:cNvPr id="3" name="组合 2"/>
          <p:cNvGrpSpPr/>
          <p:nvPr/>
        </p:nvGrpSpPr>
        <p:grpSpPr>
          <a:xfrm>
            <a:off x="818992" y="1095820"/>
            <a:ext cx="10254343" cy="5358457"/>
            <a:chOff x="1807029" y="1794596"/>
            <a:chExt cx="8011886" cy="4069205"/>
          </a:xfrm>
        </p:grpSpPr>
        <p:grpSp>
          <p:nvGrpSpPr>
            <p:cNvPr id="4" name="组合 3"/>
            <p:cNvGrpSpPr/>
            <p:nvPr/>
          </p:nvGrpSpPr>
          <p:grpSpPr>
            <a:xfrm>
              <a:off x="4626733" y="3399072"/>
              <a:ext cx="1184163" cy="1152118"/>
              <a:chOff x="4626733" y="3399072"/>
              <a:chExt cx="1184163" cy="1152118"/>
            </a:xfrm>
          </p:grpSpPr>
          <p:sp>
            <p:nvSpPr>
              <p:cNvPr id="26" name="流程图: 接点 3"/>
              <p:cNvSpPr/>
              <p:nvPr/>
            </p:nvSpPr>
            <p:spPr>
              <a:xfrm>
                <a:off x="4626733" y="3399072"/>
                <a:ext cx="1184163" cy="1152118"/>
              </a:xfrm>
              <a:prstGeom prst="flowChart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dirty="0">
                  <a:solidFill>
                    <a:schemeClr val="accent1"/>
                  </a:solidFill>
                </a:endParaRPr>
              </a:p>
            </p:txBody>
          </p:sp>
          <p:grpSp>
            <p:nvGrpSpPr>
              <p:cNvPr id="27" name="组合 26"/>
              <p:cNvGrpSpPr/>
              <p:nvPr/>
            </p:nvGrpSpPr>
            <p:grpSpPr>
              <a:xfrm>
                <a:off x="4969794" y="3698827"/>
                <a:ext cx="460838" cy="523287"/>
                <a:chOff x="11141886" y="1122036"/>
                <a:chExt cx="297519" cy="344791"/>
              </a:xfrm>
            </p:grpSpPr>
            <p:sp>
              <p:nvSpPr>
                <p:cNvPr id="28" name="Freeform 140"/>
                <p:cNvSpPr>
                  <a:spLocks noEditPoints="1"/>
                </p:cNvSpPr>
                <p:nvPr/>
              </p:nvSpPr>
              <p:spPr bwMode="auto">
                <a:xfrm>
                  <a:off x="11141886" y="1225233"/>
                  <a:ext cx="241594" cy="241594"/>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 name="Freeform 141"/>
                <p:cNvSpPr>
                  <a:spLocks noEditPoints="1"/>
                </p:cNvSpPr>
                <p:nvPr/>
              </p:nvSpPr>
              <p:spPr bwMode="auto">
                <a:xfrm>
                  <a:off x="11327555" y="1122036"/>
                  <a:ext cx="111850" cy="113341"/>
                </a:xfrm>
                <a:custGeom>
                  <a:avLst/>
                  <a:gdLst>
                    <a:gd name="T0" fmla="*/ 48 w 52"/>
                    <a:gd name="T1" fmla="*/ 23 h 52"/>
                    <a:gd name="T2" fmla="*/ 50 w 52"/>
                    <a:gd name="T3" fmla="*/ 17 h 52"/>
                    <a:gd name="T4" fmla="*/ 48 w 52"/>
                    <a:gd name="T5" fmla="*/ 11 h 52"/>
                    <a:gd name="T6" fmla="*/ 44 w 52"/>
                    <a:gd name="T7" fmla="*/ 12 h 52"/>
                    <a:gd name="T8" fmla="*/ 42 w 52"/>
                    <a:gd name="T9" fmla="*/ 6 h 52"/>
                    <a:gd name="T10" fmla="*/ 38 w 52"/>
                    <a:gd name="T11" fmla="*/ 2 h 52"/>
                    <a:gd name="T12" fmla="*/ 34 w 52"/>
                    <a:gd name="T13" fmla="*/ 5 h 52"/>
                    <a:gd name="T14" fmla="*/ 30 w 52"/>
                    <a:gd name="T15" fmla="*/ 1 h 52"/>
                    <a:gd name="T16" fmla="*/ 24 w 52"/>
                    <a:gd name="T17" fmla="*/ 0 h 52"/>
                    <a:gd name="T18" fmla="*/ 23 w 52"/>
                    <a:gd name="T19" fmla="*/ 4 h 52"/>
                    <a:gd name="T20" fmla="*/ 17 w 52"/>
                    <a:gd name="T21" fmla="*/ 2 h 52"/>
                    <a:gd name="T22" fmla="*/ 11 w 52"/>
                    <a:gd name="T23" fmla="*/ 4 h 52"/>
                    <a:gd name="T24" fmla="*/ 12 w 52"/>
                    <a:gd name="T25" fmla="*/ 8 h 52"/>
                    <a:gd name="T26" fmla="*/ 6 w 52"/>
                    <a:gd name="T27" fmla="*/ 10 h 52"/>
                    <a:gd name="T28" fmla="*/ 2 w 52"/>
                    <a:gd name="T29" fmla="*/ 14 h 52"/>
                    <a:gd name="T30" fmla="*/ 6 w 52"/>
                    <a:gd name="T31" fmla="*/ 18 h 52"/>
                    <a:gd name="T32" fmla="*/ 1 w 52"/>
                    <a:gd name="T33" fmla="*/ 22 h 52"/>
                    <a:gd name="T34" fmla="*/ 0 w 52"/>
                    <a:gd name="T35" fmla="*/ 28 h 52"/>
                    <a:gd name="T36" fmla="*/ 4 w 52"/>
                    <a:gd name="T37" fmla="*/ 29 h 52"/>
                    <a:gd name="T38" fmla="*/ 2 w 52"/>
                    <a:gd name="T39" fmla="*/ 35 h 52"/>
                    <a:gd name="T40" fmla="*/ 4 w 52"/>
                    <a:gd name="T41" fmla="*/ 41 h 52"/>
                    <a:gd name="T42" fmla="*/ 9 w 52"/>
                    <a:gd name="T43" fmla="*/ 40 h 52"/>
                    <a:gd name="T44" fmla="*/ 10 w 52"/>
                    <a:gd name="T45" fmla="*/ 46 h 52"/>
                    <a:gd name="T46" fmla="*/ 15 w 52"/>
                    <a:gd name="T47" fmla="*/ 50 h 52"/>
                    <a:gd name="T48" fmla="*/ 18 w 52"/>
                    <a:gd name="T49" fmla="*/ 47 h 52"/>
                    <a:gd name="T50" fmla="*/ 22 w 52"/>
                    <a:gd name="T51" fmla="*/ 51 h 52"/>
                    <a:gd name="T52" fmla="*/ 28 w 52"/>
                    <a:gd name="T53" fmla="*/ 52 h 52"/>
                    <a:gd name="T54" fmla="*/ 29 w 52"/>
                    <a:gd name="T55" fmla="*/ 48 h 52"/>
                    <a:gd name="T56" fmla="*/ 35 w 52"/>
                    <a:gd name="T57" fmla="*/ 50 h 52"/>
                    <a:gd name="T58" fmla="*/ 41 w 52"/>
                    <a:gd name="T59" fmla="*/ 48 h 52"/>
                    <a:gd name="T60" fmla="*/ 40 w 52"/>
                    <a:gd name="T61" fmla="*/ 43 h 52"/>
                    <a:gd name="T62" fmla="*/ 46 w 52"/>
                    <a:gd name="T63" fmla="*/ 42 h 52"/>
                    <a:gd name="T64" fmla="*/ 50 w 52"/>
                    <a:gd name="T65" fmla="*/ 37 h 52"/>
                    <a:gd name="T66" fmla="*/ 47 w 52"/>
                    <a:gd name="T67" fmla="*/ 34 h 52"/>
                    <a:gd name="T68" fmla="*/ 51 w 52"/>
                    <a:gd name="T69" fmla="*/ 30 h 52"/>
                    <a:gd name="T70" fmla="*/ 52 w 52"/>
                    <a:gd name="T71" fmla="*/ 24 h 52"/>
                    <a:gd name="T72" fmla="*/ 26 w 52"/>
                    <a:gd name="T73" fmla="*/ 40 h 52"/>
                    <a:gd name="T74" fmla="*/ 26 w 52"/>
                    <a:gd name="T75" fmla="*/ 12 h 52"/>
                    <a:gd name="T76" fmla="*/ 26 w 52"/>
                    <a:gd name="T7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52">
                      <a:moveTo>
                        <a:pt x="51" y="23"/>
                      </a:moveTo>
                      <a:cubicBezTo>
                        <a:pt x="48" y="23"/>
                        <a:pt x="48" y="23"/>
                        <a:pt x="48" y="23"/>
                      </a:cubicBezTo>
                      <a:cubicBezTo>
                        <a:pt x="48" y="21"/>
                        <a:pt x="48" y="20"/>
                        <a:pt x="47" y="18"/>
                      </a:cubicBezTo>
                      <a:cubicBezTo>
                        <a:pt x="50" y="17"/>
                        <a:pt x="50" y="17"/>
                        <a:pt x="50" y="17"/>
                      </a:cubicBezTo>
                      <a:cubicBezTo>
                        <a:pt x="50" y="16"/>
                        <a:pt x="51" y="16"/>
                        <a:pt x="50" y="15"/>
                      </a:cubicBezTo>
                      <a:cubicBezTo>
                        <a:pt x="48" y="11"/>
                        <a:pt x="48" y="11"/>
                        <a:pt x="48" y="11"/>
                      </a:cubicBezTo>
                      <a:cubicBezTo>
                        <a:pt x="48" y="10"/>
                        <a:pt x="47" y="10"/>
                        <a:pt x="46" y="11"/>
                      </a:cubicBezTo>
                      <a:cubicBezTo>
                        <a:pt x="44" y="12"/>
                        <a:pt x="44" y="12"/>
                        <a:pt x="44" y="12"/>
                      </a:cubicBezTo>
                      <a:cubicBezTo>
                        <a:pt x="43" y="11"/>
                        <a:pt x="42" y="10"/>
                        <a:pt x="40" y="9"/>
                      </a:cubicBezTo>
                      <a:cubicBezTo>
                        <a:pt x="42" y="6"/>
                        <a:pt x="42" y="6"/>
                        <a:pt x="42" y="6"/>
                      </a:cubicBezTo>
                      <a:cubicBezTo>
                        <a:pt x="42" y="6"/>
                        <a:pt x="42" y="5"/>
                        <a:pt x="42" y="4"/>
                      </a:cubicBezTo>
                      <a:cubicBezTo>
                        <a:pt x="38" y="2"/>
                        <a:pt x="38" y="2"/>
                        <a:pt x="38" y="2"/>
                      </a:cubicBezTo>
                      <a:cubicBezTo>
                        <a:pt x="37" y="2"/>
                        <a:pt x="36" y="2"/>
                        <a:pt x="36" y="3"/>
                      </a:cubicBezTo>
                      <a:cubicBezTo>
                        <a:pt x="34" y="5"/>
                        <a:pt x="34" y="5"/>
                        <a:pt x="34" y="5"/>
                      </a:cubicBezTo>
                      <a:cubicBezTo>
                        <a:pt x="33" y="5"/>
                        <a:pt x="32" y="4"/>
                        <a:pt x="30" y="4"/>
                      </a:cubicBezTo>
                      <a:cubicBezTo>
                        <a:pt x="30" y="1"/>
                        <a:pt x="30" y="1"/>
                        <a:pt x="30" y="1"/>
                      </a:cubicBezTo>
                      <a:cubicBezTo>
                        <a:pt x="30" y="0"/>
                        <a:pt x="29" y="0"/>
                        <a:pt x="29" y="0"/>
                      </a:cubicBezTo>
                      <a:cubicBezTo>
                        <a:pt x="24" y="0"/>
                        <a:pt x="24" y="0"/>
                        <a:pt x="24" y="0"/>
                      </a:cubicBezTo>
                      <a:cubicBezTo>
                        <a:pt x="24" y="0"/>
                        <a:pt x="23" y="0"/>
                        <a:pt x="23" y="1"/>
                      </a:cubicBezTo>
                      <a:cubicBezTo>
                        <a:pt x="23" y="4"/>
                        <a:pt x="23" y="4"/>
                        <a:pt x="23" y="4"/>
                      </a:cubicBezTo>
                      <a:cubicBezTo>
                        <a:pt x="21" y="4"/>
                        <a:pt x="20" y="5"/>
                        <a:pt x="19" y="5"/>
                      </a:cubicBezTo>
                      <a:cubicBezTo>
                        <a:pt x="17" y="2"/>
                        <a:pt x="17" y="2"/>
                        <a:pt x="17" y="2"/>
                      </a:cubicBezTo>
                      <a:cubicBezTo>
                        <a:pt x="17" y="2"/>
                        <a:pt x="16" y="1"/>
                        <a:pt x="15" y="2"/>
                      </a:cubicBezTo>
                      <a:cubicBezTo>
                        <a:pt x="11" y="4"/>
                        <a:pt x="11" y="4"/>
                        <a:pt x="11" y="4"/>
                      </a:cubicBezTo>
                      <a:cubicBezTo>
                        <a:pt x="11" y="4"/>
                        <a:pt x="11" y="5"/>
                        <a:pt x="11" y="6"/>
                      </a:cubicBezTo>
                      <a:cubicBezTo>
                        <a:pt x="12" y="8"/>
                        <a:pt x="12" y="8"/>
                        <a:pt x="12" y="8"/>
                      </a:cubicBezTo>
                      <a:cubicBezTo>
                        <a:pt x="11" y="9"/>
                        <a:pt x="10" y="10"/>
                        <a:pt x="9" y="12"/>
                      </a:cubicBezTo>
                      <a:cubicBezTo>
                        <a:pt x="6" y="10"/>
                        <a:pt x="6" y="10"/>
                        <a:pt x="6" y="10"/>
                      </a:cubicBezTo>
                      <a:cubicBezTo>
                        <a:pt x="6" y="10"/>
                        <a:pt x="5" y="10"/>
                        <a:pt x="5" y="10"/>
                      </a:cubicBezTo>
                      <a:cubicBezTo>
                        <a:pt x="2" y="14"/>
                        <a:pt x="2" y="14"/>
                        <a:pt x="2" y="14"/>
                      </a:cubicBezTo>
                      <a:cubicBezTo>
                        <a:pt x="2" y="15"/>
                        <a:pt x="2" y="16"/>
                        <a:pt x="3" y="16"/>
                      </a:cubicBezTo>
                      <a:cubicBezTo>
                        <a:pt x="6" y="18"/>
                        <a:pt x="6" y="18"/>
                        <a:pt x="6" y="18"/>
                      </a:cubicBezTo>
                      <a:cubicBezTo>
                        <a:pt x="5" y="19"/>
                        <a:pt x="5" y="21"/>
                        <a:pt x="4" y="22"/>
                      </a:cubicBezTo>
                      <a:cubicBezTo>
                        <a:pt x="1" y="22"/>
                        <a:pt x="1" y="22"/>
                        <a:pt x="1" y="22"/>
                      </a:cubicBezTo>
                      <a:cubicBezTo>
                        <a:pt x="0" y="22"/>
                        <a:pt x="0" y="23"/>
                        <a:pt x="0" y="23"/>
                      </a:cubicBezTo>
                      <a:cubicBezTo>
                        <a:pt x="0" y="28"/>
                        <a:pt x="0" y="28"/>
                        <a:pt x="0" y="28"/>
                      </a:cubicBezTo>
                      <a:cubicBezTo>
                        <a:pt x="0" y="29"/>
                        <a:pt x="0" y="29"/>
                        <a:pt x="1" y="29"/>
                      </a:cubicBezTo>
                      <a:cubicBezTo>
                        <a:pt x="4" y="29"/>
                        <a:pt x="4" y="29"/>
                        <a:pt x="4" y="29"/>
                      </a:cubicBezTo>
                      <a:cubicBezTo>
                        <a:pt x="4" y="31"/>
                        <a:pt x="5" y="32"/>
                        <a:pt x="5" y="34"/>
                      </a:cubicBezTo>
                      <a:cubicBezTo>
                        <a:pt x="2" y="35"/>
                        <a:pt x="2" y="35"/>
                        <a:pt x="2" y="35"/>
                      </a:cubicBezTo>
                      <a:cubicBezTo>
                        <a:pt x="2" y="36"/>
                        <a:pt x="2" y="36"/>
                        <a:pt x="2" y="37"/>
                      </a:cubicBezTo>
                      <a:cubicBezTo>
                        <a:pt x="4" y="41"/>
                        <a:pt x="4" y="41"/>
                        <a:pt x="4" y="41"/>
                      </a:cubicBezTo>
                      <a:cubicBezTo>
                        <a:pt x="5" y="41"/>
                        <a:pt x="5" y="42"/>
                        <a:pt x="6" y="41"/>
                      </a:cubicBezTo>
                      <a:cubicBezTo>
                        <a:pt x="9" y="40"/>
                        <a:pt x="9" y="40"/>
                        <a:pt x="9" y="40"/>
                      </a:cubicBezTo>
                      <a:cubicBezTo>
                        <a:pt x="10" y="41"/>
                        <a:pt x="11" y="42"/>
                        <a:pt x="12" y="43"/>
                      </a:cubicBezTo>
                      <a:cubicBezTo>
                        <a:pt x="10" y="46"/>
                        <a:pt x="10" y="46"/>
                        <a:pt x="10" y="46"/>
                      </a:cubicBezTo>
                      <a:cubicBezTo>
                        <a:pt x="10" y="46"/>
                        <a:pt x="10" y="47"/>
                        <a:pt x="11" y="47"/>
                      </a:cubicBezTo>
                      <a:cubicBezTo>
                        <a:pt x="15" y="50"/>
                        <a:pt x="15" y="50"/>
                        <a:pt x="15" y="50"/>
                      </a:cubicBezTo>
                      <a:cubicBezTo>
                        <a:pt x="15" y="50"/>
                        <a:pt x="16" y="50"/>
                        <a:pt x="16" y="49"/>
                      </a:cubicBezTo>
                      <a:cubicBezTo>
                        <a:pt x="18" y="47"/>
                        <a:pt x="18" y="47"/>
                        <a:pt x="18" y="47"/>
                      </a:cubicBezTo>
                      <a:cubicBezTo>
                        <a:pt x="19" y="47"/>
                        <a:pt x="21" y="48"/>
                        <a:pt x="22" y="48"/>
                      </a:cubicBezTo>
                      <a:cubicBezTo>
                        <a:pt x="22" y="51"/>
                        <a:pt x="22" y="51"/>
                        <a:pt x="22" y="51"/>
                      </a:cubicBezTo>
                      <a:cubicBezTo>
                        <a:pt x="22" y="52"/>
                        <a:pt x="23" y="52"/>
                        <a:pt x="24" y="52"/>
                      </a:cubicBezTo>
                      <a:cubicBezTo>
                        <a:pt x="28" y="52"/>
                        <a:pt x="28" y="52"/>
                        <a:pt x="28" y="52"/>
                      </a:cubicBezTo>
                      <a:cubicBezTo>
                        <a:pt x="29" y="52"/>
                        <a:pt x="29" y="52"/>
                        <a:pt x="29" y="51"/>
                      </a:cubicBezTo>
                      <a:cubicBezTo>
                        <a:pt x="29" y="48"/>
                        <a:pt x="29" y="48"/>
                        <a:pt x="29" y="48"/>
                      </a:cubicBezTo>
                      <a:cubicBezTo>
                        <a:pt x="31" y="48"/>
                        <a:pt x="32" y="47"/>
                        <a:pt x="34" y="47"/>
                      </a:cubicBezTo>
                      <a:cubicBezTo>
                        <a:pt x="35" y="50"/>
                        <a:pt x="35" y="50"/>
                        <a:pt x="35" y="50"/>
                      </a:cubicBezTo>
                      <a:cubicBezTo>
                        <a:pt x="36" y="50"/>
                        <a:pt x="36" y="50"/>
                        <a:pt x="37" y="50"/>
                      </a:cubicBezTo>
                      <a:cubicBezTo>
                        <a:pt x="41" y="48"/>
                        <a:pt x="41" y="48"/>
                        <a:pt x="41" y="48"/>
                      </a:cubicBezTo>
                      <a:cubicBezTo>
                        <a:pt x="42" y="47"/>
                        <a:pt x="42" y="47"/>
                        <a:pt x="41" y="46"/>
                      </a:cubicBezTo>
                      <a:cubicBezTo>
                        <a:pt x="40" y="43"/>
                        <a:pt x="40" y="43"/>
                        <a:pt x="40" y="43"/>
                      </a:cubicBezTo>
                      <a:cubicBezTo>
                        <a:pt x="41" y="42"/>
                        <a:pt x="42" y="41"/>
                        <a:pt x="43" y="40"/>
                      </a:cubicBezTo>
                      <a:cubicBezTo>
                        <a:pt x="46" y="42"/>
                        <a:pt x="46" y="42"/>
                        <a:pt x="46" y="42"/>
                      </a:cubicBezTo>
                      <a:cubicBezTo>
                        <a:pt x="47" y="42"/>
                        <a:pt x="47" y="42"/>
                        <a:pt x="48" y="41"/>
                      </a:cubicBezTo>
                      <a:cubicBezTo>
                        <a:pt x="50" y="37"/>
                        <a:pt x="50" y="37"/>
                        <a:pt x="50" y="37"/>
                      </a:cubicBezTo>
                      <a:cubicBezTo>
                        <a:pt x="50" y="37"/>
                        <a:pt x="50" y="36"/>
                        <a:pt x="50" y="36"/>
                      </a:cubicBezTo>
                      <a:cubicBezTo>
                        <a:pt x="47" y="34"/>
                        <a:pt x="47" y="34"/>
                        <a:pt x="47" y="34"/>
                      </a:cubicBezTo>
                      <a:cubicBezTo>
                        <a:pt x="47" y="33"/>
                        <a:pt x="48" y="31"/>
                        <a:pt x="48" y="30"/>
                      </a:cubicBezTo>
                      <a:cubicBezTo>
                        <a:pt x="51" y="30"/>
                        <a:pt x="51" y="30"/>
                        <a:pt x="51" y="30"/>
                      </a:cubicBezTo>
                      <a:cubicBezTo>
                        <a:pt x="52" y="30"/>
                        <a:pt x="52" y="29"/>
                        <a:pt x="52" y="29"/>
                      </a:cubicBezTo>
                      <a:cubicBezTo>
                        <a:pt x="52" y="24"/>
                        <a:pt x="52" y="24"/>
                        <a:pt x="52" y="24"/>
                      </a:cubicBezTo>
                      <a:cubicBezTo>
                        <a:pt x="52" y="23"/>
                        <a:pt x="52" y="23"/>
                        <a:pt x="51" y="23"/>
                      </a:cubicBezTo>
                      <a:close/>
                      <a:moveTo>
                        <a:pt x="26" y="40"/>
                      </a:moveTo>
                      <a:cubicBezTo>
                        <a:pt x="18" y="40"/>
                        <a:pt x="12" y="34"/>
                        <a:pt x="12" y="26"/>
                      </a:cubicBezTo>
                      <a:cubicBezTo>
                        <a:pt x="12" y="18"/>
                        <a:pt x="18" y="12"/>
                        <a:pt x="26" y="12"/>
                      </a:cubicBezTo>
                      <a:cubicBezTo>
                        <a:pt x="34" y="12"/>
                        <a:pt x="40" y="18"/>
                        <a:pt x="40" y="26"/>
                      </a:cubicBezTo>
                      <a:cubicBezTo>
                        <a:pt x="40" y="34"/>
                        <a:pt x="34" y="40"/>
                        <a:pt x="26" y="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grpSp>
        <p:grpSp>
          <p:nvGrpSpPr>
            <p:cNvPr id="6" name="组合 5"/>
            <p:cNvGrpSpPr/>
            <p:nvPr/>
          </p:nvGrpSpPr>
          <p:grpSpPr>
            <a:xfrm>
              <a:off x="5810896" y="3400246"/>
              <a:ext cx="1184164" cy="1150945"/>
              <a:chOff x="6094921" y="2961618"/>
              <a:chExt cx="1284906" cy="1274569"/>
            </a:xfrm>
          </p:grpSpPr>
          <p:sp>
            <p:nvSpPr>
              <p:cNvPr id="24" name="流程图: 接点 4"/>
              <p:cNvSpPr/>
              <p:nvPr/>
            </p:nvSpPr>
            <p:spPr>
              <a:xfrm>
                <a:off x="6094921" y="2961618"/>
                <a:ext cx="1284906" cy="1274569"/>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solidFill>
                    <a:schemeClr val="accent1"/>
                  </a:solidFill>
                </a:endParaRPr>
              </a:p>
            </p:txBody>
          </p:sp>
          <p:sp>
            <p:nvSpPr>
              <p:cNvPr id="7" name="Freeform 78"/>
              <p:cNvSpPr>
                <a:spLocks noEditPoints="1"/>
              </p:cNvSpPr>
              <p:nvPr/>
            </p:nvSpPr>
            <p:spPr bwMode="auto">
              <a:xfrm>
                <a:off x="6531388" y="3352053"/>
                <a:ext cx="411973" cy="383782"/>
              </a:xfrm>
              <a:custGeom>
                <a:avLst/>
                <a:gdLst>
                  <a:gd name="T0" fmla="*/ 151 w 152"/>
                  <a:gd name="T1" fmla="*/ 112 h 112"/>
                  <a:gd name="T2" fmla="*/ 117 w 152"/>
                  <a:gd name="T3" fmla="*/ 112 h 112"/>
                  <a:gd name="T4" fmla="*/ 113 w 152"/>
                  <a:gd name="T5" fmla="*/ 70 h 112"/>
                  <a:gd name="T6" fmla="*/ 95 w 152"/>
                  <a:gd name="T7" fmla="*/ 65 h 112"/>
                  <a:gd name="T8" fmla="*/ 103 w 152"/>
                  <a:gd name="T9" fmla="*/ 59 h 112"/>
                  <a:gd name="T10" fmla="*/ 98 w 152"/>
                  <a:gd name="T11" fmla="*/ 48 h 112"/>
                  <a:gd name="T12" fmla="*/ 94 w 152"/>
                  <a:gd name="T13" fmla="*/ 43 h 112"/>
                  <a:gd name="T14" fmla="*/ 97 w 152"/>
                  <a:gd name="T15" fmla="*/ 36 h 112"/>
                  <a:gd name="T16" fmla="*/ 96 w 152"/>
                  <a:gd name="T17" fmla="*/ 26 h 112"/>
                  <a:gd name="T18" fmla="*/ 114 w 152"/>
                  <a:gd name="T19" fmla="*/ 12 h 112"/>
                  <a:gd name="T20" fmla="*/ 133 w 152"/>
                  <a:gd name="T21" fmla="*/ 26 h 112"/>
                  <a:gd name="T22" fmla="*/ 132 w 152"/>
                  <a:gd name="T23" fmla="*/ 36 h 112"/>
                  <a:gd name="T24" fmla="*/ 135 w 152"/>
                  <a:gd name="T25" fmla="*/ 43 h 112"/>
                  <a:gd name="T26" fmla="*/ 131 w 152"/>
                  <a:gd name="T27" fmla="*/ 48 h 112"/>
                  <a:gd name="T28" fmla="*/ 126 w 152"/>
                  <a:gd name="T29" fmla="*/ 59 h 112"/>
                  <a:gd name="T30" fmla="*/ 126 w 152"/>
                  <a:gd name="T31" fmla="*/ 68 h 112"/>
                  <a:gd name="T32" fmla="*/ 138 w 152"/>
                  <a:gd name="T33" fmla="*/ 73 h 112"/>
                  <a:gd name="T34" fmla="*/ 150 w 152"/>
                  <a:gd name="T35" fmla="*/ 84 h 112"/>
                  <a:gd name="T36" fmla="*/ 151 w 152"/>
                  <a:gd name="T37" fmla="*/ 112 h 112"/>
                  <a:gd name="T38" fmla="*/ 79 w 152"/>
                  <a:gd name="T39" fmla="*/ 69 h 112"/>
                  <a:gd name="T40" fmla="*/ 66 w 152"/>
                  <a:gd name="T41" fmla="*/ 63 h 112"/>
                  <a:gd name="T42" fmla="*/ 66 w 152"/>
                  <a:gd name="T43" fmla="*/ 53 h 112"/>
                  <a:gd name="T44" fmla="*/ 71 w 152"/>
                  <a:gd name="T45" fmla="*/ 41 h 112"/>
                  <a:gd name="T46" fmla="*/ 76 w 152"/>
                  <a:gd name="T47" fmla="*/ 35 h 112"/>
                  <a:gd name="T48" fmla="*/ 73 w 152"/>
                  <a:gd name="T49" fmla="*/ 28 h 112"/>
                  <a:gd name="T50" fmla="*/ 73 w 152"/>
                  <a:gd name="T51" fmla="*/ 17 h 112"/>
                  <a:gd name="T52" fmla="*/ 53 w 152"/>
                  <a:gd name="T53" fmla="*/ 0 h 112"/>
                  <a:gd name="T54" fmla="*/ 32 w 152"/>
                  <a:gd name="T55" fmla="*/ 17 h 112"/>
                  <a:gd name="T56" fmla="*/ 33 w 152"/>
                  <a:gd name="T57" fmla="*/ 28 h 112"/>
                  <a:gd name="T58" fmla="*/ 30 w 152"/>
                  <a:gd name="T59" fmla="*/ 35 h 112"/>
                  <a:gd name="T60" fmla="*/ 35 w 152"/>
                  <a:gd name="T61" fmla="*/ 41 h 112"/>
                  <a:gd name="T62" fmla="*/ 40 w 152"/>
                  <a:gd name="T63" fmla="*/ 53 h 112"/>
                  <a:gd name="T64" fmla="*/ 40 w 152"/>
                  <a:gd name="T65" fmla="*/ 63 h 112"/>
                  <a:gd name="T66" fmla="*/ 27 w 152"/>
                  <a:gd name="T67" fmla="*/ 69 h 112"/>
                  <a:gd name="T68" fmla="*/ 3 w 152"/>
                  <a:gd name="T69" fmla="*/ 81 h 112"/>
                  <a:gd name="T70" fmla="*/ 1 w 152"/>
                  <a:gd name="T71" fmla="*/ 112 h 112"/>
                  <a:gd name="T72" fmla="*/ 53 w 152"/>
                  <a:gd name="T73" fmla="*/ 112 h 112"/>
                  <a:gd name="T74" fmla="*/ 104 w 152"/>
                  <a:gd name="T75" fmla="*/ 112 h 112"/>
                  <a:gd name="T76" fmla="*/ 102 w 152"/>
                  <a:gd name="T77" fmla="*/ 81 h 112"/>
                  <a:gd name="T78" fmla="*/ 79 w 152"/>
                  <a:gd name="T79" fmla="*/ 6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12">
                    <a:moveTo>
                      <a:pt x="151" y="112"/>
                    </a:moveTo>
                    <a:cubicBezTo>
                      <a:pt x="117" y="112"/>
                      <a:pt x="117" y="112"/>
                      <a:pt x="117" y="112"/>
                    </a:cubicBezTo>
                    <a:cubicBezTo>
                      <a:pt x="118" y="78"/>
                      <a:pt x="114" y="72"/>
                      <a:pt x="113" y="70"/>
                    </a:cubicBezTo>
                    <a:cubicBezTo>
                      <a:pt x="111" y="66"/>
                      <a:pt x="99" y="68"/>
                      <a:pt x="95" y="65"/>
                    </a:cubicBezTo>
                    <a:cubicBezTo>
                      <a:pt x="103" y="59"/>
                      <a:pt x="103" y="59"/>
                      <a:pt x="103" y="59"/>
                    </a:cubicBezTo>
                    <a:cubicBezTo>
                      <a:pt x="103" y="59"/>
                      <a:pt x="99" y="57"/>
                      <a:pt x="98" y="48"/>
                    </a:cubicBezTo>
                    <a:cubicBezTo>
                      <a:pt x="96" y="49"/>
                      <a:pt x="94" y="45"/>
                      <a:pt x="94" y="43"/>
                    </a:cubicBezTo>
                    <a:cubicBezTo>
                      <a:pt x="93" y="41"/>
                      <a:pt x="94" y="36"/>
                      <a:pt x="97" y="36"/>
                    </a:cubicBezTo>
                    <a:cubicBezTo>
                      <a:pt x="96" y="32"/>
                      <a:pt x="96" y="28"/>
                      <a:pt x="96" y="26"/>
                    </a:cubicBezTo>
                    <a:cubicBezTo>
                      <a:pt x="97" y="19"/>
                      <a:pt x="104" y="12"/>
                      <a:pt x="114" y="12"/>
                    </a:cubicBezTo>
                    <a:cubicBezTo>
                      <a:pt x="125" y="12"/>
                      <a:pt x="132" y="19"/>
                      <a:pt x="133" y="26"/>
                    </a:cubicBezTo>
                    <a:cubicBezTo>
                      <a:pt x="133" y="28"/>
                      <a:pt x="133" y="32"/>
                      <a:pt x="132" y="36"/>
                    </a:cubicBezTo>
                    <a:cubicBezTo>
                      <a:pt x="135" y="36"/>
                      <a:pt x="135" y="41"/>
                      <a:pt x="135" y="43"/>
                    </a:cubicBezTo>
                    <a:cubicBezTo>
                      <a:pt x="135" y="45"/>
                      <a:pt x="133" y="49"/>
                      <a:pt x="131" y="48"/>
                    </a:cubicBezTo>
                    <a:cubicBezTo>
                      <a:pt x="129" y="57"/>
                      <a:pt x="126" y="59"/>
                      <a:pt x="126" y="59"/>
                    </a:cubicBezTo>
                    <a:cubicBezTo>
                      <a:pt x="126" y="68"/>
                      <a:pt x="126" y="68"/>
                      <a:pt x="126" y="68"/>
                    </a:cubicBezTo>
                    <a:cubicBezTo>
                      <a:pt x="126" y="68"/>
                      <a:pt x="128" y="70"/>
                      <a:pt x="138" y="73"/>
                    </a:cubicBezTo>
                    <a:cubicBezTo>
                      <a:pt x="147" y="77"/>
                      <a:pt x="147" y="80"/>
                      <a:pt x="150" y="84"/>
                    </a:cubicBezTo>
                    <a:cubicBezTo>
                      <a:pt x="152" y="88"/>
                      <a:pt x="151" y="112"/>
                      <a:pt x="151" y="112"/>
                    </a:cubicBezTo>
                    <a:close/>
                    <a:moveTo>
                      <a:pt x="79" y="69"/>
                    </a:moveTo>
                    <a:cubicBezTo>
                      <a:pt x="68" y="65"/>
                      <a:pt x="66" y="63"/>
                      <a:pt x="66" y="63"/>
                    </a:cubicBezTo>
                    <a:cubicBezTo>
                      <a:pt x="66" y="53"/>
                      <a:pt x="66" y="53"/>
                      <a:pt x="66" y="53"/>
                    </a:cubicBezTo>
                    <a:cubicBezTo>
                      <a:pt x="66" y="53"/>
                      <a:pt x="70" y="50"/>
                      <a:pt x="71" y="41"/>
                    </a:cubicBezTo>
                    <a:cubicBezTo>
                      <a:pt x="73" y="42"/>
                      <a:pt x="76" y="37"/>
                      <a:pt x="76" y="35"/>
                    </a:cubicBezTo>
                    <a:cubicBezTo>
                      <a:pt x="76" y="33"/>
                      <a:pt x="75" y="27"/>
                      <a:pt x="73" y="28"/>
                    </a:cubicBezTo>
                    <a:cubicBezTo>
                      <a:pt x="73" y="23"/>
                      <a:pt x="74" y="19"/>
                      <a:pt x="73" y="17"/>
                    </a:cubicBezTo>
                    <a:cubicBezTo>
                      <a:pt x="73" y="9"/>
                      <a:pt x="65" y="0"/>
                      <a:pt x="53" y="0"/>
                    </a:cubicBezTo>
                    <a:cubicBezTo>
                      <a:pt x="41" y="0"/>
                      <a:pt x="33" y="9"/>
                      <a:pt x="32" y="17"/>
                    </a:cubicBezTo>
                    <a:cubicBezTo>
                      <a:pt x="32" y="19"/>
                      <a:pt x="32" y="23"/>
                      <a:pt x="33" y="28"/>
                    </a:cubicBezTo>
                    <a:cubicBezTo>
                      <a:pt x="30" y="27"/>
                      <a:pt x="30" y="33"/>
                      <a:pt x="30" y="35"/>
                    </a:cubicBezTo>
                    <a:cubicBezTo>
                      <a:pt x="30" y="37"/>
                      <a:pt x="32" y="42"/>
                      <a:pt x="35" y="41"/>
                    </a:cubicBezTo>
                    <a:cubicBezTo>
                      <a:pt x="36" y="50"/>
                      <a:pt x="40" y="53"/>
                      <a:pt x="40" y="53"/>
                    </a:cubicBezTo>
                    <a:cubicBezTo>
                      <a:pt x="40" y="63"/>
                      <a:pt x="40" y="63"/>
                      <a:pt x="40" y="63"/>
                    </a:cubicBezTo>
                    <a:cubicBezTo>
                      <a:pt x="40" y="63"/>
                      <a:pt x="37" y="65"/>
                      <a:pt x="27" y="69"/>
                    </a:cubicBezTo>
                    <a:cubicBezTo>
                      <a:pt x="17" y="73"/>
                      <a:pt x="6" y="76"/>
                      <a:pt x="3" y="81"/>
                    </a:cubicBezTo>
                    <a:cubicBezTo>
                      <a:pt x="0" y="85"/>
                      <a:pt x="1" y="112"/>
                      <a:pt x="1" y="112"/>
                    </a:cubicBezTo>
                    <a:cubicBezTo>
                      <a:pt x="53" y="112"/>
                      <a:pt x="53" y="112"/>
                      <a:pt x="53" y="112"/>
                    </a:cubicBezTo>
                    <a:cubicBezTo>
                      <a:pt x="104" y="112"/>
                      <a:pt x="104" y="112"/>
                      <a:pt x="104" y="112"/>
                    </a:cubicBezTo>
                    <a:cubicBezTo>
                      <a:pt x="104" y="112"/>
                      <a:pt x="105" y="85"/>
                      <a:pt x="102" y="81"/>
                    </a:cubicBezTo>
                    <a:cubicBezTo>
                      <a:pt x="99" y="76"/>
                      <a:pt x="89" y="73"/>
                      <a:pt x="79" y="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1807029" y="1794596"/>
              <a:ext cx="3997053" cy="4059443"/>
              <a:chOff x="2451990" y="-5964960"/>
              <a:chExt cx="8305800" cy="8609092"/>
            </a:xfrm>
          </p:grpSpPr>
          <p:sp>
            <p:nvSpPr>
              <p:cNvPr id="22" name="椭圆 21"/>
              <p:cNvSpPr/>
              <p:nvPr/>
            </p:nvSpPr>
            <p:spPr>
              <a:xfrm>
                <a:off x="2451990" y="-5964960"/>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7200000">
                <a:off x="2451990" y="-5661668"/>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5821862" y="1804358"/>
              <a:ext cx="3997053" cy="4059443"/>
              <a:chOff x="2451990" y="-5964960"/>
              <a:chExt cx="8305800" cy="8609092"/>
            </a:xfrm>
          </p:grpSpPr>
          <p:sp>
            <p:nvSpPr>
              <p:cNvPr id="20" name="椭圆 19"/>
              <p:cNvSpPr/>
              <p:nvPr/>
            </p:nvSpPr>
            <p:spPr>
              <a:xfrm>
                <a:off x="2451990" y="-5964960"/>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7200000">
                <a:off x="2451990" y="-5661668"/>
                <a:ext cx="8305800" cy="8305800"/>
              </a:xfrm>
              <a:prstGeom prst="ellipse">
                <a:avLst/>
              </a:prstGeom>
              <a:noFill/>
              <a:ln w="12700">
                <a:gradFill>
                  <a:gsLst>
                    <a:gs pos="39000">
                      <a:schemeClr val="accent1">
                        <a:lumMod val="5000"/>
                        <a:lumOff val="95000"/>
                      </a:schemeClr>
                    </a:gs>
                    <a:gs pos="0">
                      <a:schemeClr val="tx1">
                        <a:lumMod val="75000"/>
                        <a:lumOff val="25000"/>
                      </a:schemeClr>
                    </a:gs>
                    <a:gs pos="83000">
                      <a:schemeClr val="tx1">
                        <a:lumMod val="50000"/>
                        <a:lumOff val="50000"/>
                      </a:schemeClr>
                    </a:gs>
                    <a:gs pos="100000">
                      <a:schemeClr val="tx1">
                        <a:lumMod val="75000"/>
                        <a:lumOff val="2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25"/>
            <p:cNvSpPr txBox="1"/>
            <p:nvPr/>
          </p:nvSpPr>
          <p:spPr>
            <a:xfrm>
              <a:off x="2700102" y="2325580"/>
              <a:ext cx="1583889" cy="420705"/>
            </a:xfrm>
            <a:prstGeom prst="rect">
              <a:avLst/>
            </a:prstGeom>
            <a:noFill/>
          </p:spPr>
          <p:txBody>
            <a:bodyPr wrap="square" rtlCol="0">
              <a:spAutoFit/>
            </a:bodyPr>
            <a:lstStyle/>
            <a:p>
              <a:pPr>
                <a:lnSpc>
                  <a:spcPct val="150000"/>
                </a:lnSpc>
                <a:buClr>
                  <a:schemeClr val="accent3">
                    <a:lumMod val="75000"/>
                  </a:schemeClr>
                </a:buClr>
              </a:pPr>
              <a:r>
                <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rPr>
                <a:t>特色产业链投资</a:t>
              </a:r>
              <a:endParaRPr lang="zh-CN" altLang="en-US" sz="20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7" name="文本框 26"/>
            <p:cNvSpPr txBox="1"/>
            <p:nvPr/>
          </p:nvSpPr>
          <p:spPr>
            <a:xfrm>
              <a:off x="2317970" y="2892484"/>
              <a:ext cx="2348153" cy="2313879"/>
            </a:xfrm>
            <a:prstGeom prst="rect">
              <a:avLst/>
            </a:prstGeom>
            <a:noFill/>
          </p:spPr>
          <p:txBody>
            <a:bodyPr wrap="square" rtlCol="0">
              <a:spAutoFit/>
            </a:bodyPr>
            <a:lstStyle/>
            <a:p>
              <a:pPr marL="171450" indent="-171450" algn="just">
                <a:lnSpc>
                  <a:spcPct val="150000"/>
                </a:lnSpc>
                <a:buClr>
                  <a:schemeClr val="accent3">
                    <a:lumMod val="75000"/>
                  </a:schemeClr>
                </a:buClr>
                <a:buFont typeface="Wingdings" panose="05000000000000000000" pitchFamily="2" charset="2"/>
                <a:buChar char="n"/>
              </a:pPr>
              <a:r>
                <a:rPr lang="zh-CN" altLang="en-US" sz="1600" dirty="0">
                  <a:solidFill>
                    <a:schemeClr val="tx1">
                      <a:lumMod val="75000"/>
                      <a:lumOff val="25000"/>
                    </a:schemeClr>
                  </a:solidFill>
                  <a:latin typeface="华文楷体" panose="02010600040101010101" pitchFamily="2" charset="-122"/>
                  <a:ea typeface="华文楷体" panose="02010600040101010101" pitchFamily="2" charset="-122"/>
                </a:rPr>
                <a:t>通过上市公司及基金的关键出资人等企业产业链为切入点，基于公司全生命周期的特色投资体系，有效推动公司产业链发展，延伸产业链、补充产业链、强化产业链。提供垂直整合的增值服务，实现资源共享、业务协同。</a:t>
              </a:r>
              <a:endParaRPr lang="en-US" altLang="zh-CN" sz="1600" dirty="0">
                <a:solidFill>
                  <a:schemeClr val="tx1">
                    <a:lumMod val="75000"/>
                    <a:lumOff val="25000"/>
                  </a:schemeClr>
                </a:solidFill>
                <a:latin typeface="华文楷体" panose="02010600040101010101" pitchFamily="2" charset="-122"/>
                <a:ea typeface="华文楷体" panose="02010600040101010101" pitchFamily="2" charset="-122"/>
              </a:endParaRPr>
            </a:p>
          </p:txBody>
        </p:sp>
        <p:sp>
          <p:nvSpPr>
            <p:cNvPr id="19" name="文本框 27"/>
            <p:cNvSpPr txBox="1"/>
            <p:nvPr/>
          </p:nvSpPr>
          <p:spPr>
            <a:xfrm>
              <a:off x="7617641" y="2325580"/>
              <a:ext cx="1092229" cy="387302"/>
            </a:xfrm>
            <a:prstGeom prst="rect">
              <a:avLst/>
            </a:prstGeom>
            <a:noFill/>
          </p:spPr>
          <p:txBody>
            <a:bodyPr wrap="square" rtlCol="0">
              <a:spAutoFit/>
            </a:bodyPr>
            <a:lstStyle>
              <a:defPPr>
                <a:defRPr lang="zh-CN"/>
              </a:defPPr>
              <a:lvl1pPr algn="ctr">
                <a:defRPr sz="2000" b="1" spc="300">
                  <a:latin typeface="华文楷体" panose="02010600040101010101" pitchFamily="2" charset="-122"/>
                  <a:ea typeface="华文楷体" panose="02010600040101010101" pitchFamily="2" charset="-122"/>
                </a:defRPr>
              </a:lvl1pPr>
            </a:lstStyle>
            <a:p>
              <a:pPr algn="l">
                <a:lnSpc>
                  <a:spcPct val="150000"/>
                </a:lnSpc>
                <a:buClr>
                  <a:schemeClr val="accent3">
                    <a:lumMod val="75000"/>
                  </a:schemeClr>
                </a:buClr>
              </a:pPr>
              <a:r>
                <a:rPr lang="zh-CN" altLang="en-US" dirty="0">
                  <a:solidFill>
                    <a:schemeClr val="tx1">
                      <a:lumMod val="75000"/>
                      <a:lumOff val="25000"/>
                    </a:schemeClr>
                  </a:solidFill>
                </a:rPr>
                <a:t>投退联动</a:t>
              </a:r>
              <a:endParaRPr lang="zh-CN" altLang="en-US" dirty="0">
                <a:solidFill>
                  <a:schemeClr val="tx1">
                    <a:lumMod val="75000"/>
                    <a:lumOff val="25000"/>
                  </a:schemeClr>
                </a:solidFill>
              </a:endParaRPr>
            </a:p>
          </p:txBody>
        </p:sp>
        <p:sp>
          <p:nvSpPr>
            <p:cNvPr id="30" name="文本框 28"/>
            <p:cNvSpPr txBox="1"/>
            <p:nvPr/>
          </p:nvSpPr>
          <p:spPr>
            <a:xfrm>
              <a:off x="7056792" y="2921284"/>
              <a:ext cx="2577298" cy="1752938"/>
            </a:xfrm>
            <a:prstGeom prst="rect">
              <a:avLst/>
            </a:prstGeom>
            <a:noFill/>
          </p:spPr>
          <p:txBody>
            <a:bodyPr wrap="square" rtlCol="0">
              <a:spAutoFit/>
            </a:bodyPr>
            <a:lstStyle>
              <a:defPPr>
                <a:defRPr lang="zh-CN"/>
              </a:defPPr>
              <a:lvl1pPr marL="171450" indent="-171450">
                <a:lnSpc>
                  <a:spcPct val="150000"/>
                </a:lnSpc>
                <a:buFont typeface="Wingdings" panose="05000000000000000000" pitchFamily="2" charset="2"/>
                <a:buChar char="n"/>
                <a:defRPr sz="1400">
                  <a:solidFill>
                    <a:schemeClr val="tx1">
                      <a:lumMod val="85000"/>
                      <a:lumOff val="15000"/>
                    </a:schemeClr>
                  </a:solidFill>
                  <a:latin typeface="华文楷体" panose="02010600040101010101" pitchFamily="2" charset="-122"/>
                  <a:ea typeface="华文楷体" panose="02010600040101010101" pitchFamily="2" charset="-122"/>
                  <a:cs typeface="Arial Unicode MS" panose="020B0604020202020204" charset="-122"/>
                </a:defRPr>
              </a:lvl1pPr>
            </a:lstStyle>
            <a:p>
              <a:pPr algn="just">
                <a:buClr>
                  <a:schemeClr val="accent3">
                    <a:lumMod val="75000"/>
                  </a:schemeClr>
                </a:buClr>
              </a:pPr>
              <a:r>
                <a:rPr lang="zh-CN" altLang="en-US" sz="1600" dirty="0">
                  <a:solidFill>
                    <a:schemeClr val="tx1">
                      <a:lumMod val="75000"/>
                      <a:lumOff val="25000"/>
                    </a:schemeClr>
                  </a:solidFill>
                  <a:cs typeface="+mn-cs"/>
                </a:rPr>
                <a:t>除证券交易所</a:t>
              </a:r>
              <a:r>
                <a:rPr lang="en-US" altLang="zh-CN" sz="1600" dirty="0">
                  <a:solidFill>
                    <a:schemeClr val="tx1">
                      <a:lumMod val="75000"/>
                      <a:lumOff val="25000"/>
                    </a:schemeClr>
                  </a:solidFill>
                  <a:cs typeface="+mn-cs"/>
                </a:rPr>
                <a:t>IPO</a:t>
              </a:r>
              <a:r>
                <a:rPr lang="zh-CN" altLang="en-US" sz="1600" dirty="0">
                  <a:solidFill>
                    <a:schemeClr val="tx1">
                      <a:lumMod val="75000"/>
                      <a:lumOff val="25000"/>
                    </a:schemeClr>
                  </a:solidFill>
                  <a:cs typeface="+mn-cs"/>
                </a:rPr>
                <a:t>上市途径外，和</a:t>
              </a:r>
              <a:r>
                <a:rPr lang="zh-CN" altLang="en-US" sz="1600" dirty="0">
                  <a:solidFill>
                    <a:schemeClr val="tx1">
                      <a:lumMod val="75000"/>
                      <a:lumOff val="25000"/>
                    </a:schemeClr>
                  </a:solidFill>
                </a:rPr>
                <a:t>上市公司及关键出资人等企业</a:t>
              </a:r>
              <a:r>
                <a:rPr lang="zh-CN" altLang="en-US" sz="1600" dirty="0">
                  <a:solidFill>
                    <a:schemeClr val="tx1">
                      <a:lumMod val="75000"/>
                      <a:lumOff val="25000"/>
                    </a:schemeClr>
                  </a:solidFill>
                  <a:cs typeface="+mn-cs"/>
                </a:rPr>
                <a:t>联动发展，包括产业投资、退出规划。有效匹配公司需求，</a:t>
              </a:r>
              <a:r>
                <a:rPr lang="zh-CN" altLang="en-US" sz="1600" dirty="0">
                  <a:solidFill>
                    <a:schemeClr val="tx1">
                      <a:lumMod val="75000"/>
                      <a:lumOff val="25000"/>
                    </a:schemeClr>
                  </a:solidFill>
                </a:rPr>
                <a:t>实现投退联动，从而最大限度的提高并购效率与资金使用效率</a:t>
              </a:r>
              <a:r>
                <a:rPr lang="zh-CN" altLang="en-US" sz="1600" dirty="0">
                  <a:solidFill>
                    <a:schemeClr val="tx1">
                      <a:lumMod val="75000"/>
                      <a:lumOff val="25000"/>
                    </a:schemeClr>
                  </a:solidFill>
                  <a:cs typeface="+mn-cs"/>
                </a:rPr>
                <a:t>。</a:t>
              </a:r>
              <a:endParaRPr lang="en-US" altLang="zh-CN" sz="1600" dirty="0">
                <a:solidFill>
                  <a:schemeClr val="tx1">
                    <a:lumMod val="75000"/>
                    <a:lumOff val="25000"/>
                  </a:schemeClr>
                </a:solidFill>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直角三角形 3"/>
          <p:cNvSpPr/>
          <p:nvPr/>
        </p:nvSpPr>
        <p:spPr>
          <a:xfrm rot="5400000">
            <a:off x="105555"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6147" name="直角三角形 4"/>
          <p:cNvSpPr/>
          <p:nvPr/>
        </p:nvSpPr>
        <p:spPr>
          <a:xfrm rot="-5400000">
            <a:off x="11822319" y="6525493"/>
            <a:ext cx="273014" cy="273014"/>
          </a:xfrm>
          <a:prstGeom prst="rtTriangle">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cxnSp>
        <p:nvCxnSpPr>
          <p:cNvPr id="18" name="直接连接符 17"/>
          <p:cNvCxnSpPr/>
          <p:nvPr>
            <p:custDataLst>
              <p:tags r:id="rId1"/>
            </p:custDataLst>
          </p:nvPr>
        </p:nvCxnSpPr>
        <p:spPr>
          <a:xfrm>
            <a:off x="22382" y="783934"/>
            <a:ext cx="12142159" cy="0"/>
          </a:xfrm>
          <a:prstGeom prst="line">
            <a:avLst/>
          </a:prstGeom>
          <a:ln w="12700">
            <a:solidFill>
              <a:schemeClr val="dk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文本框 22"/>
          <p:cNvSpPr txBox="1"/>
          <p:nvPr/>
        </p:nvSpPr>
        <p:spPr>
          <a:xfrm>
            <a:off x="10567420" y="6525576"/>
            <a:ext cx="1261884"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蓝源数科集团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pic>
        <p:nvPicPr>
          <p:cNvPr id="25" name="图片 12"/>
          <p:cNvPicPr>
            <a:picLocks noChangeAspect="1" noChangeArrowheads="1"/>
          </p:cNvPicPr>
          <p:nvPr/>
        </p:nvPicPr>
        <p:blipFill>
          <a:blip r:embed="rId2" cstate="print"/>
          <a:srcRect/>
          <a:stretch>
            <a:fillRect/>
          </a:stretch>
        </p:blipFill>
        <p:spPr bwMode="auto">
          <a:xfrm>
            <a:off x="9989337" y="253885"/>
            <a:ext cx="1833144" cy="432048"/>
          </a:xfrm>
          <a:prstGeom prst="rect">
            <a:avLst/>
          </a:prstGeom>
          <a:noFill/>
          <a:ln w="9525">
            <a:noFill/>
            <a:bevel/>
          </a:ln>
        </p:spPr>
      </p:pic>
      <p:sp>
        <p:nvSpPr>
          <p:cNvPr id="29" name="矩形 28"/>
          <p:cNvSpPr/>
          <p:nvPr/>
        </p:nvSpPr>
        <p:spPr>
          <a:xfrm>
            <a:off x="433705" y="254000"/>
            <a:ext cx="7503795" cy="521970"/>
          </a:xfrm>
          <a:prstGeom prst="rect">
            <a:avLst/>
          </a:prstGeom>
        </p:spPr>
        <p:txBody>
          <a:bodyPr wrap="square">
            <a:spAutoFit/>
          </a:bodyPr>
          <a:p>
            <a:pPr algn="l" defTabSz="1218565">
              <a:spcBef>
                <a:spcPts val="0"/>
              </a:spcBef>
              <a:buSzPct val="25000"/>
            </a:pPr>
            <a:r>
              <a:rPr lang="en-US" altLang="zh-CN" sz="2800" b="1" dirty="0">
                <a:solidFill>
                  <a:schemeClr val="accent1"/>
                </a:solidFill>
                <a:latin typeface="微软雅黑" panose="020B0503020204020204" pitchFamily="34" charset="-122"/>
                <a:sym typeface="+mn-ea"/>
              </a:rPr>
              <a:t>3.12 </a:t>
            </a:r>
            <a:r>
              <a:rPr lang="zh-CN" altLang="en-US" sz="2800" b="1" dirty="0">
                <a:solidFill>
                  <a:schemeClr val="accent1"/>
                </a:solidFill>
                <a:latin typeface="微软雅黑" panose="020B0503020204020204" pitchFamily="34" charset="-122"/>
                <a:sym typeface="+mn-ea"/>
              </a:rPr>
              <a:t>平台投资优势</a:t>
            </a:r>
            <a:r>
              <a:rPr lang="en-US" altLang="zh-CN" sz="2800" b="1" dirty="0">
                <a:solidFill>
                  <a:schemeClr val="accent1"/>
                </a:solidFill>
                <a:latin typeface="微软雅黑" panose="020B0503020204020204" pitchFamily="34" charset="-122"/>
                <a:sym typeface="+mn-ea"/>
              </a:rPr>
              <a:t>——</a:t>
            </a:r>
            <a:r>
              <a:rPr lang="zh-CN" altLang="en-US" sz="2800" b="1" dirty="0">
                <a:solidFill>
                  <a:schemeClr val="accent1"/>
                </a:solidFill>
                <a:latin typeface="微软雅黑" panose="020B0503020204020204" pitchFamily="34" charset="-122"/>
                <a:sym typeface="+mn-ea"/>
              </a:rPr>
              <a:t>核心竞争力</a:t>
            </a:r>
            <a:endParaRPr lang="zh-CN" altLang="en-US" sz="2800" b="1" dirty="0">
              <a:solidFill>
                <a:schemeClr val="accent1"/>
              </a:solidFill>
              <a:latin typeface="微软雅黑" panose="020B0503020204020204" pitchFamily="34" charset="-122"/>
              <a:ea typeface="+mj-ea"/>
              <a:cs typeface="+mj-ea"/>
              <a:sym typeface="+mn-ea"/>
            </a:endParaRPr>
          </a:p>
        </p:txBody>
      </p:sp>
      <p:cxnSp>
        <p:nvCxnSpPr>
          <p:cNvPr id="2" name="直接连接符 1"/>
          <p:cNvCxnSpPr/>
          <p:nvPr/>
        </p:nvCxnSpPr>
        <p:spPr>
          <a:xfrm>
            <a:off x="1285635" y="1767558"/>
            <a:ext cx="2505315" cy="0"/>
          </a:xfrm>
          <a:prstGeom prst="line">
            <a:avLst/>
          </a:prstGeom>
        </p:spPr>
        <p:style>
          <a:lnRef idx="2">
            <a:schemeClr val="accent2">
              <a:shade val="50000"/>
            </a:schemeClr>
          </a:lnRef>
          <a:fillRef idx="1">
            <a:schemeClr val="accent2"/>
          </a:fillRef>
          <a:effectRef idx="0">
            <a:schemeClr val="accent2"/>
          </a:effectRef>
          <a:fontRef idx="minor">
            <a:schemeClr val="lt1"/>
          </a:fontRef>
        </p:style>
      </p:cxnSp>
      <p:cxnSp>
        <p:nvCxnSpPr>
          <p:cNvPr id="10" name="直接连接符 9"/>
          <p:cNvCxnSpPr/>
          <p:nvPr/>
        </p:nvCxnSpPr>
        <p:spPr>
          <a:xfrm flipV="1">
            <a:off x="5133353" y="1741927"/>
            <a:ext cx="2486025" cy="2622"/>
          </a:xfrm>
          <a:prstGeom prst="line">
            <a:avLst/>
          </a:prstGeom>
        </p:spPr>
        <p:style>
          <a:lnRef idx="2">
            <a:schemeClr val="accent2">
              <a:shade val="50000"/>
            </a:schemeClr>
          </a:lnRef>
          <a:fillRef idx="1">
            <a:schemeClr val="accent2"/>
          </a:fillRef>
          <a:effectRef idx="0">
            <a:schemeClr val="accent2"/>
          </a:effectRef>
          <a:fontRef idx="minor">
            <a:schemeClr val="lt1"/>
          </a:fontRef>
        </p:style>
      </p:cxnSp>
      <p:cxnSp>
        <p:nvCxnSpPr>
          <p:cNvPr id="11" name="直接连接符 10"/>
          <p:cNvCxnSpPr/>
          <p:nvPr/>
        </p:nvCxnSpPr>
        <p:spPr>
          <a:xfrm>
            <a:off x="8749762" y="1780836"/>
            <a:ext cx="2556174" cy="0"/>
          </a:xfrm>
          <a:prstGeom prst="line">
            <a:avLst/>
          </a:prstGeom>
        </p:spPr>
        <p:style>
          <a:lnRef idx="2">
            <a:schemeClr val="accent2">
              <a:shade val="50000"/>
            </a:schemeClr>
          </a:lnRef>
          <a:fillRef idx="1">
            <a:schemeClr val="accent2"/>
          </a:fillRef>
          <a:effectRef idx="0">
            <a:schemeClr val="accent2"/>
          </a:effectRef>
          <a:fontRef idx="minor">
            <a:schemeClr val="lt1"/>
          </a:fontRef>
        </p:style>
      </p:cxnSp>
      <p:sp>
        <p:nvSpPr>
          <p:cNvPr id="12" name="TextBox 18"/>
          <p:cNvSpPr txBox="1"/>
          <p:nvPr/>
        </p:nvSpPr>
        <p:spPr>
          <a:xfrm>
            <a:off x="1285634" y="1838099"/>
            <a:ext cx="2505315" cy="3046988"/>
          </a:xfrm>
          <a:prstGeom prst="rect">
            <a:avLst/>
          </a:prstGeom>
          <a:noFill/>
        </p:spPr>
        <p:txBody>
          <a:bodyPr wrap="square" rtlCol="0">
            <a:spAutoFit/>
          </a:bodyPr>
          <a:lstStyle>
            <a:defPPr>
              <a:defRPr lang="zh-CN"/>
            </a:defPPr>
            <a:lvl1pPr marL="171450" indent="-171450" algn="just">
              <a:lnSpc>
                <a:spcPct val="130000"/>
              </a:lnSpc>
              <a:buClr>
                <a:schemeClr val="accent1">
                  <a:lumMod val="75000"/>
                </a:schemeClr>
              </a:buClr>
              <a:buFont typeface="Wingdings" panose="05000000000000000000" pitchFamily="2" charset="2"/>
              <a:buChar char="Ø"/>
              <a:defRPr sz="1600">
                <a:solidFill>
                  <a:schemeClr val="bg1">
                    <a:lumMod val="50000"/>
                  </a:schemeClr>
                </a:solidFill>
                <a:latin typeface="华文楷体" panose="02010600040101010101" pitchFamily="2" charset="-122"/>
                <a:ea typeface="华文楷体" panose="02010600040101010101" pitchFamily="2" charset="-122"/>
                <a:cs typeface="Levenim MT" panose="02010502060101010101" pitchFamily="2" charset="-79"/>
              </a:defRPr>
            </a:lvl1pPr>
          </a:lstStyle>
          <a:p>
            <a:pPr>
              <a:lnSpc>
                <a:spcPct val="100000"/>
              </a:lnSpc>
            </a:pPr>
            <a:r>
              <a:rPr lang="zh-CN" altLang="en-US" dirty="0">
                <a:solidFill>
                  <a:schemeClr val="tx1">
                    <a:lumMod val="75000"/>
                    <a:lumOff val="25000"/>
                  </a:schemeClr>
                </a:solidFill>
                <a:cs typeface="+mn-cs"/>
              </a:rPr>
              <a:t>基金帮助</a:t>
            </a:r>
            <a:r>
              <a:rPr lang="zh-CN" altLang="en-US" dirty="0">
                <a:solidFill>
                  <a:schemeClr val="tx1">
                    <a:lumMod val="75000"/>
                    <a:lumOff val="25000"/>
                  </a:schemeClr>
                </a:solidFill>
              </a:rPr>
              <a:t>上市公司、关键出资人企业和</a:t>
            </a:r>
            <a:r>
              <a:rPr lang="zh-CN" altLang="en-US" dirty="0">
                <a:solidFill>
                  <a:schemeClr val="tx1">
                    <a:lumMod val="75000"/>
                    <a:lumOff val="25000"/>
                  </a:schemeClr>
                </a:solidFill>
                <a:cs typeface="+mn-cs"/>
              </a:rPr>
              <a:t>已投企业对接体内外资源，做强做大。</a:t>
            </a:r>
            <a:endParaRPr lang="en-US" altLang="zh-CN" dirty="0">
              <a:solidFill>
                <a:schemeClr val="tx1">
                  <a:lumMod val="75000"/>
                  <a:lumOff val="25000"/>
                </a:schemeClr>
              </a:solidFill>
              <a:cs typeface="+mn-cs"/>
            </a:endParaRPr>
          </a:p>
          <a:p>
            <a:pPr>
              <a:lnSpc>
                <a:spcPct val="100000"/>
              </a:lnSpc>
            </a:pPr>
            <a:endParaRPr lang="en-US" altLang="zh-CN" dirty="0">
              <a:solidFill>
                <a:schemeClr val="tx1">
                  <a:lumMod val="75000"/>
                  <a:lumOff val="25000"/>
                </a:schemeClr>
              </a:solidFill>
              <a:cs typeface="+mn-cs"/>
            </a:endParaRPr>
          </a:p>
          <a:p>
            <a:pPr>
              <a:lnSpc>
                <a:spcPct val="100000"/>
              </a:lnSpc>
            </a:pPr>
            <a:r>
              <a:rPr lang="zh-CN" altLang="en-US" dirty="0">
                <a:solidFill>
                  <a:schemeClr val="tx1">
                    <a:lumMod val="75000"/>
                    <a:lumOff val="25000"/>
                  </a:schemeClr>
                </a:solidFill>
                <a:cs typeface="+mn-cs"/>
              </a:rPr>
              <a:t>提升已投企业管理水平，优化其战略、人才、组织以及价值链各环节管理。</a:t>
            </a:r>
            <a:endParaRPr lang="en-US" altLang="zh-CN" dirty="0">
              <a:solidFill>
                <a:schemeClr val="tx1">
                  <a:lumMod val="75000"/>
                  <a:lumOff val="25000"/>
                </a:schemeClr>
              </a:solidFill>
              <a:cs typeface="+mn-cs"/>
            </a:endParaRPr>
          </a:p>
          <a:p>
            <a:pPr>
              <a:lnSpc>
                <a:spcPct val="100000"/>
              </a:lnSpc>
            </a:pPr>
            <a:endParaRPr lang="en-US" altLang="zh-CN" dirty="0">
              <a:solidFill>
                <a:schemeClr val="tx1">
                  <a:lumMod val="75000"/>
                  <a:lumOff val="25000"/>
                </a:schemeClr>
              </a:solidFill>
              <a:cs typeface="+mn-cs"/>
            </a:endParaRPr>
          </a:p>
          <a:p>
            <a:pPr>
              <a:lnSpc>
                <a:spcPct val="100000"/>
              </a:lnSpc>
            </a:pPr>
            <a:r>
              <a:rPr lang="zh-CN" altLang="en-US" dirty="0">
                <a:solidFill>
                  <a:schemeClr val="tx1">
                    <a:lumMod val="75000"/>
                    <a:lumOff val="25000"/>
                  </a:schemeClr>
                </a:solidFill>
                <a:cs typeface="+mn-cs"/>
              </a:rPr>
              <a:t>对接科技创新资源，提升已投企业经营效率。</a:t>
            </a:r>
            <a:endParaRPr lang="zh-CN" altLang="en-US" dirty="0">
              <a:solidFill>
                <a:schemeClr val="tx1">
                  <a:lumMod val="75000"/>
                  <a:lumOff val="25000"/>
                </a:schemeClr>
              </a:solidFill>
              <a:cs typeface="+mn-cs"/>
            </a:endParaRPr>
          </a:p>
        </p:txBody>
      </p:sp>
      <p:sp>
        <p:nvSpPr>
          <p:cNvPr id="13" name="矩形 12"/>
          <p:cNvSpPr/>
          <p:nvPr/>
        </p:nvSpPr>
        <p:spPr>
          <a:xfrm>
            <a:off x="1517609" y="5308744"/>
            <a:ext cx="1826141"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zh-CN" altLang="en-US" sz="1600" b="1" dirty="0">
                <a:latin typeface="华文楷体" panose="02010600040101010101" pitchFamily="2" charset="-122"/>
                <a:ea typeface="华文楷体" panose="02010600040101010101" pitchFamily="2" charset="-122"/>
              </a:rPr>
              <a:t>已投企业业绩提升</a:t>
            </a:r>
            <a:endParaRPr lang="zh-CN" altLang="en-US" sz="1600" b="1" dirty="0">
              <a:latin typeface="华文楷体" panose="02010600040101010101" pitchFamily="2" charset="-122"/>
              <a:ea typeface="华文楷体" panose="02010600040101010101" pitchFamily="2" charset="-122"/>
            </a:endParaRPr>
          </a:p>
        </p:txBody>
      </p:sp>
      <p:sp>
        <p:nvSpPr>
          <p:cNvPr id="14" name="矩形 13"/>
          <p:cNvSpPr/>
          <p:nvPr/>
        </p:nvSpPr>
        <p:spPr>
          <a:xfrm>
            <a:off x="5481027" y="5308744"/>
            <a:ext cx="1826141"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zh-CN" altLang="en-US" sz="1600" b="1" dirty="0">
                <a:latin typeface="华文楷体" panose="02010600040101010101" pitchFamily="2" charset="-122"/>
                <a:ea typeface="华文楷体" panose="02010600040101010101" pitchFamily="2" charset="-122"/>
              </a:rPr>
              <a:t>补强投资做大做强</a:t>
            </a:r>
            <a:endParaRPr lang="zh-CN" altLang="en-US" sz="1600" b="1" dirty="0">
              <a:latin typeface="华文楷体" panose="02010600040101010101" pitchFamily="2" charset="-122"/>
              <a:ea typeface="华文楷体" panose="02010600040101010101" pitchFamily="2" charset="-122"/>
            </a:endParaRPr>
          </a:p>
        </p:txBody>
      </p:sp>
      <p:sp>
        <p:nvSpPr>
          <p:cNvPr id="31" name="矩形 30"/>
          <p:cNvSpPr/>
          <p:nvPr/>
        </p:nvSpPr>
        <p:spPr>
          <a:xfrm>
            <a:off x="9172521" y="5308744"/>
            <a:ext cx="1826141"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zh-CN" altLang="en-US" sz="1600" b="1" dirty="0">
                <a:latin typeface="华文楷体" panose="02010600040101010101" pitchFamily="2" charset="-122"/>
                <a:ea typeface="华文楷体" panose="02010600040101010101" pitchFamily="2" charset="-122"/>
              </a:rPr>
              <a:t>整合资源力争龙头</a:t>
            </a:r>
            <a:endParaRPr lang="zh-CN" altLang="en-US" sz="1600" b="1" dirty="0">
              <a:latin typeface="华文楷体" panose="02010600040101010101" pitchFamily="2" charset="-122"/>
              <a:ea typeface="华文楷体" panose="02010600040101010101" pitchFamily="2" charset="-122"/>
            </a:endParaRPr>
          </a:p>
        </p:txBody>
      </p:sp>
      <p:sp>
        <p:nvSpPr>
          <p:cNvPr id="34" name="燕尾形 33"/>
          <p:cNvSpPr/>
          <p:nvPr/>
        </p:nvSpPr>
        <p:spPr>
          <a:xfrm>
            <a:off x="4327588" y="1385197"/>
            <a:ext cx="177800" cy="337819"/>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solidFill>
                <a:schemeClr val="tx1"/>
              </a:solidFill>
              <a:latin typeface="华文楷体" panose="02010600040101010101" pitchFamily="2" charset="-122"/>
              <a:ea typeface="华文楷体" panose="02010600040101010101" pitchFamily="2" charset="-122"/>
            </a:endParaRPr>
          </a:p>
        </p:txBody>
      </p:sp>
      <p:sp>
        <p:nvSpPr>
          <p:cNvPr id="35" name="燕尾形 34"/>
          <p:cNvSpPr/>
          <p:nvPr/>
        </p:nvSpPr>
        <p:spPr>
          <a:xfrm>
            <a:off x="4480227" y="1374543"/>
            <a:ext cx="177800" cy="337819"/>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solidFill>
                <a:schemeClr val="tx1"/>
              </a:solidFill>
              <a:latin typeface="华文楷体" panose="02010600040101010101" pitchFamily="2" charset="-122"/>
              <a:ea typeface="华文楷体" panose="02010600040101010101" pitchFamily="2" charset="-122"/>
            </a:endParaRPr>
          </a:p>
        </p:txBody>
      </p:sp>
      <p:sp>
        <p:nvSpPr>
          <p:cNvPr id="36" name="燕尾形 35"/>
          <p:cNvSpPr/>
          <p:nvPr/>
        </p:nvSpPr>
        <p:spPr>
          <a:xfrm>
            <a:off x="4632627" y="1374543"/>
            <a:ext cx="177800" cy="337819"/>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solidFill>
                <a:schemeClr val="tx1"/>
              </a:solidFill>
              <a:latin typeface="华文楷体" panose="02010600040101010101" pitchFamily="2" charset="-122"/>
              <a:ea typeface="华文楷体" panose="02010600040101010101" pitchFamily="2" charset="-122"/>
            </a:endParaRPr>
          </a:p>
        </p:txBody>
      </p:sp>
      <p:sp>
        <p:nvSpPr>
          <p:cNvPr id="37" name="燕尾形 36"/>
          <p:cNvSpPr/>
          <p:nvPr/>
        </p:nvSpPr>
        <p:spPr>
          <a:xfrm>
            <a:off x="7959247" y="1385196"/>
            <a:ext cx="177800" cy="337819"/>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solidFill>
                <a:schemeClr val="tx1"/>
              </a:solidFill>
              <a:latin typeface="华文楷体" panose="02010600040101010101" pitchFamily="2" charset="-122"/>
              <a:ea typeface="华文楷体" panose="02010600040101010101" pitchFamily="2" charset="-122"/>
            </a:endParaRPr>
          </a:p>
        </p:txBody>
      </p:sp>
      <p:sp>
        <p:nvSpPr>
          <p:cNvPr id="38" name="燕尾形 37"/>
          <p:cNvSpPr/>
          <p:nvPr/>
        </p:nvSpPr>
        <p:spPr>
          <a:xfrm>
            <a:off x="8111647" y="1385196"/>
            <a:ext cx="177800" cy="337819"/>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solidFill>
                <a:schemeClr val="tx1"/>
              </a:solidFill>
              <a:latin typeface="华文楷体" panose="02010600040101010101" pitchFamily="2" charset="-122"/>
              <a:ea typeface="华文楷体" panose="02010600040101010101" pitchFamily="2" charset="-122"/>
            </a:endParaRPr>
          </a:p>
        </p:txBody>
      </p:sp>
      <p:sp>
        <p:nvSpPr>
          <p:cNvPr id="39" name="燕尾形 38"/>
          <p:cNvSpPr/>
          <p:nvPr/>
        </p:nvSpPr>
        <p:spPr>
          <a:xfrm>
            <a:off x="8264047" y="1385196"/>
            <a:ext cx="177800" cy="337819"/>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600">
              <a:solidFill>
                <a:schemeClr val="tx1"/>
              </a:solidFill>
              <a:latin typeface="华文楷体" panose="02010600040101010101" pitchFamily="2" charset="-122"/>
              <a:ea typeface="华文楷体" panose="02010600040101010101" pitchFamily="2" charset="-122"/>
            </a:endParaRPr>
          </a:p>
        </p:txBody>
      </p:sp>
      <p:sp>
        <p:nvSpPr>
          <p:cNvPr id="40" name="TextBox 39"/>
          <p:cNvSpPr txBox="1"/>
          <p:nvPr/>
        </p:nvSpPr>
        <p:spPr>
          <a:xfrm>
            <a:off x="1932997" y="1374544"/>
            <a:ext cx="1210588"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zh-CN" altLang="en-US" sz="1600" b="1" dirty="0">
                <a:latin typeface="华文楷体" panose="02010600040101010101" pitchFamily="2" charset="-122"/>
                <a:ea typeface="华文楷体" panose="02010600040101010101" pitchFamily="2" charset="-122"/>
              </a:rPr>
              <a:t>内生式增长</a:t>
            </a:r>
            <a:endParaRPr lang="zh-CN" altLang="en-US" sz="1600" b="1" dirty="0">
              <a:latin typeface="华文楷体" panose="02010600040101010101" pitchFamily="2" charset="-122"/>
              <a:ea typeface="华文楷体" panose="02010600040101010101" pitchFamily="2" charset="-122"/>
            </a:endParaRPr>
          </a:p>
        </p:txBody>
      </p:sp>
      <p:sp>
        <p:nvSpPr>
          <p:cNvPr id="41" name="TextBox 40"/>
          <p:cNvSpPr txBox="1"/>
          <p:nvPr/>
        </p:nvSpPr>
        <p:spPr>
          <a:xfrm>
            <a:off x="5771071" y="1364669"/>
            <a:ext cx="1210588"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zh-CN" altLang="en-US" sz="1600" b="1" dirty="0">
                <a:latin typeface="华文楷体" panose="02010600040101010101" pitchFamily="2" charset="-122"/>
                <a:ea typeface="华文楷体" panose="02010600040101010101" pitchFamily="2" charset="-122"/>
              </a:rPr>
              <a:t>外延式投资</a:t>
            </a:r>
            <a:endParaRPr lang="zh-CN" altLang="en-US" sz="1600" b="1" dirty="0">
              <a:latin typeface="华文楷体" panose="02010600040101010101" pitchFamily="2" charset="-122"/>
              <a:ea typeface="华文楷体" panose="02010600040101010101" pitchFamily="2" charset="-122"/>
            </a:endParaRPr>
          </a:p>
        </p:txBody>
      </p:sp>
      <p:sp>
        <p:nvSpPr>
          <p:cNvPr id="42" name="TextBox 18"/>
          <p:cNvSpPr txBox="1"/>
          <p:nvPr/>
        </p:nvSpPr>
        <p:spPr>
          <a:xfrm>
            <a:off x="5133353" y="1832050"/>
            <a:ext cx="2486026" cy="2308324"/>
          </a:xfrm>
          <a:prstGeom prst="rect">
            <a:avLst/>
          </a:prstGeom>
          <a:noFill/>
        </p:spPr>
        <p:txBody>
          <a:bodyPr wrap="square" rtlCol="0">
            <a:spAutoFit/>
          </a:bodyPr>
          <a:lstStyle>
            <a:defPPr>
              <a:defRPr lang="zh-CN"/>
            </a:defPPr>
            <a:lvl1pPr marL="171450" indent="-171450" algn="just">
              <a:lnSpc>
                <a:spcPct val="100000"/>
              </a:lnSpc>
              <a:buClr>
                <a:schemeClr val="accent1">
                  <a:lumMod val="75000"/>
                </a:schemeClr>
              </a:buClr>
              <a:buFont typeface="Wingdings" panose="05000000000000000000" pitchFamily="2" charset="2"/>
              <a:buChar char="Ø"/>
              <a:defRPr sz="1600">
                <a:solidFill>
                  <a:schemeClr val="tx1">
                    <a:lumMod val="75000"/>
                    <a:lumOff val="25000"/>
                  </a:schemeClr>
                </a:solidFill>
                <a:latin typeface="华文楷体" panose="02010600040101010101" pitchFamily="2" charset="-122"/>
                <a:ea typeface="华文楷体" panose="02010600040101010101" pitchFamily="2" charset="-122"/>
              </a:defRPr>
            </a:lvl1pPr>
          </a:lstStyle>
          <a:p>
            <a:r>
              <a:rPr lang="zh-CN" altLang="en-US" dirty="0"/>
              <a:t>基金通过补强式投资，提升上市公司及关键出资人等企业竞争能力，帮助公司做大做强，成为行业领军企业。</a:t>
            </a:r>
            <a:endParaRPr lang="en-US" altLang="zh-CN" dirty="0"/>
          </a:p>
          <a:p>
            <a:endParaRPr lang="en-US" altLang="zh-CN" dirty="0"/>
          </a:p>
          <a:p>
            <a:r>
              <a:rPr lang="zh-CN" altLang="en-US" dirty="0"/>
              <a:t>投资新兴领域、创新技术，提前布局未来独角兽，抓住行业未来风口。</a:t>
            </a:r>
            <a:endParaRPr lang="zh-CN" altLang="en-US" dirty="0"/>
          </a:p>
        </p:txBody>
      </p:sp>
      <p:sp>
        <p:nvSpPr>
          <p:cNvPr id="43" name="TextBox 42"/>
          <p:cNvSpPr txBox="1"/>
          <p:nvPr/>
        </p:nvSpPr>
        <p:spPr>
          <a:xfrm>
            <a:off x="9422555" y="1379691"/>
            <a:ext cx="1210588"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zh-CN" altLang="en-US" sz="1600" b="1" dirty="0">
                <a:latin typeface="华文楷体" panose="02010600040101010101" pitchFamily="2" charset="-122"/>
                <a:ea typeface="华文楷体" panose="02010600040101010101" pitchFamily="2" charset="-122"/>
              </a:rPr>
              <a:t>整合式发展</a:t>
            </a:r>
            <a:endParaRPr lang="zh-CN" altLang="en-US" sz="1600" b="1" dirty="0">
              <a:latin typeface="华文楷体" panose="02010600040101010101" pitchFamily="2" charset="-122"/>
              <a:ea typeface="华文楷体" panose="02010600040101010101" pitchFamily="2" charset="-122"/>
            </a:endParaRPr>
          </a:p>
        </p:txBody>
      </p:sp>
      <p:sp>
        <p:nvSpPr>
          <p:cNvPr id="44" name="TextBox 18"/>
          <p:cNvSpPr txBox="1"/>
          <p:nvPr/>
        </p:nvSpPr>
        <p:spPr>
          <a:xfrm>
            <a:off x="8749762" y="1838099"/>
            <a:ext cx="2556174" cy="3046988"/>
          </a:xfrm>
          <a:prstGeom prst="rect">
            <a:avLst/>
          </a:prstGeom>
          <a:noFill/>
        </p:spPr>
        <p:txBody>
          <a:bodyPr wrap="square" rtlCol="0">
            <a:spAutoFit/>
          </a:bodyPr>
          <a:lstStyle>
            <a:defPPr>
              <a:defRPr lang="zh-CN"/>
            </a:defPPr>
            <a:lvl1pPr marL="171450" indent="-171450" algn="just">
              <a:lnSpc>
                <a:spcPct val="100000"/>
              </a:lnSpc>
              <a:buClr>
                <a:schemeClr val="accent1">
                  <a:lumMod val="75000"/>
                </a:schemeClr>
              </a:buClr>
              <a:buFont typeface="Wingdings" panose="05000000000000000000" pitchFamily="2" charset="2"/>
              <a:buChar char="Ø"/>
              <a:defRPr sz="1600">
                <a:solidFill>
                  <a:schemeClr val="tx1">
                    <a:lumMod val="75000"/>
                    <a:lumOff val="25000"/>
                  </a:schemeClr>
                </a:solidFill>
                <a:latin typeface="华文楷体" panose="02010600040101010101" pitchFamily="2" charset="-122"/>
                <a:ea typeface="华文楷体" panose="02010600040101010101" pitchFamily="2" charset="-122"/>
              </a:defRPr>
            </a:lvl1pPr>
          </a:lstStyle>
          <a:p>
            <a:r>
              <a:rPr lang="zh-CN" altLang="en-US" dirty="0"/>
              <a:t>与上市公司、关键出资人企业和已投企业之间进行深度通融协同，体现协同价值。</a:t>
            </a:r>
            <a:endParaRPr lang="en-US" altLang="zh-CN" dirty="0"/>
          </a:p>
          <a:p>
            <a:endParaRPr lang="en-US" altLang="zh-CN" dirty="0"/>
          </a:p>
          <a:p>
            <a:r>
              <a:rPr lang="zh-CN" altLang="en-US" dirty="0"/>
              <a:t>推动产业深度金融化，提升产业金融能力，推进传统产业转型升级。</a:t>
            </a:r>
            <a:endParaRPr lang="en-US" altLang="zh-CN" dirty="0"/>
          </a:p>
          <a:p>
            <a:endParaRPr lang="en-US" altLang="zh-CN" dirty="0"/>
          </a:p>
          <a:p>
            <a:r>
              <a:rPr lang="zh-CN" altLang="en-US" dirty="0"/>
              <a:t>持续完善投后管理体系，打造标准化的投后管理机制。</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直角三角形 3"/>
          <p:cNvSpPr/>
          <p:nvPr/>
        </p:nvSpPr>
        <p:spPr>
          <a:xfrm rot="5400000">
            <a:off x="105555" y="119494"/>
            <a:ext cx="274602" cy="273014"/>
          </a:xfrm>
          <a:prstGeom prst="rtTriangle">
            <a:avLst/>
          </a:prstGeom>
          <a:solidFill>
            <a:srgbClr val="0176AB"/>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sp>
        <p:nvSpPr>
          <p:cNvPr id="6147" name="直角三角形 4"/>
          <p:cNvSpPr/>
          <p:nvPr/>
        </p:nvSpPr>
        <p:spPr>
          <a:xfrm rot="-5400000">
            <a:off x="11822319" y="6525493"/>
            <a:ext cx="273014" cy="273014"/>
          </a:xfrm>
          <a:prstGeom prst="rtTriangle">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srgbClr val="FFFFFF"/>
              </a:solidFill>
              <a:effectLst/>
              <a:uLnTx/>
              <a:uFillTx/>
              <a:latin typeface="Calibri" panose="020F0502020204030204"/>
              <a:ea typeface="宋体" panose="02010600030101010101" pitchFamily="2" charset="-122"/>
              <a:cs typeface="+mn-cs"/>
            </a:endParaRPr>
          </a:p>
        </p:txBody>
      </p:sp>
      <p:cxnSp>
        <p:nvCxnSpPr>
          <p:cNvPr id="18" name="直接连接符 17"/>
          <p:cNvCxnSpPr/>
          <p:nvPr>
            <p:custDataLst>
              <p:tags r:id="rId1"/>
            </p:custDataLst>
          </p:nvPr>
        </p:nvCxnSpPr>
        <p:spPr>
          <a:xfrm>
            <a:off x="22382" y="783934"/>
            <a:ext cx="12142159" cy="0"/>
          </a:xfrm>
          <a:prstGeom prst="line">
            <a:avLst/>
          </a:prstGeom>
          <a:ln w="12700">
            <a:solidFill>
              <a:schemeClr val="dk1">
                <a:lumMod val="50000"/>
                <a:lumOff val="50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 name="文本框 22"/>
          <p:cNvSpPr txBox="1"/>
          <p:nvPr/>
        </p:nvSpPr>
        <p:spPr>
          <a:xfrm>
            <a:off x="10567420" y="6525576"/>
            <a:ext cx="1261884"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rPr>
              <a:t>蓝源数科集团</a:t>
            </a:r>
            <a:endParaRPr kumimoji="0" lang="zh-CN" altLang="en-US" sz="1400" b="0" i="0" u="none" strike="noStrike" kern="1200" cap="none" spc="0" normalizeH="0" baseline="0" noProof="0" dirty="0">
              <a:ln>
                <a:noFill/>
              </a:ln>
              <a:solidFill>
                <a:srgbClr val="FFFFFF">
                  <a:lumMod val="50000"/>
                </a:srgbClr>
              </a:solidFill>
              <a:effectLst/>
              <a:uLnTx/>
              <a:uFillTx/>
              <a:latin typeface="微软雅黑" panose="020B0503020204020204" pitchFamily="34" charset="-122"/>
              <a:ea typeface="微软雅黑" panose="020B0503020204020204" pitchFamily="34" charset="-122"/>
              <a:cs typeface="+mn-cs"/>
            </a:endParaRPr>
          </a:p>
        </p:txBody>
      </p:sp>
      <p:pic>
        <p:nvPicPr>
          <p:cNvPr id="25" name="图片 12"/>
          <p:cNvPicPr>
            <a:picLocks noChangeAspect="1" noChangeArrowheads="1"/>
          </p:cNvPicPr>
          <p:nvPr/>
        </p:nvPicPr>
        <p:blipFill>
          <a:blip r:embed="rId2" cstate="print"/>
          <a:srcRect/>
          <a:stretch>
            <a:fillRect/>
          </a:stretch>
        </p:blipFill>
        <p:spPr bwMode="auto">
          <a:xfrm>
            <a:off x="9989337" y="253885"/>
            <a:ext cx="1833144" cy="432048"/>
          </a:xfrm>
          <a:prstGeom prst="rect">
            <a:avLst/>
          </a:prstGeom>
          <a:noFill/>
          <a:ln w="9525">
            <a:noFill/>
            <a:bevel/>
          </a:ln>
        </p:spPr>
      </p:pic>
      <p:sp>
        <p:nvSpPr>
          <p:cNvPr id="29" name="矩形 28"/>
          <p:cNvSpPr/>
          <p:nvPr/>
        </p:nvSpPr>
        <p:spPr>
          <a:xfrm>
            <a:off x="433705" y="254000"/>
            <a:ext cx="7503795" cy="521970"/>
          </a:xfrm>
          <a:prstGeom prst="rect">
            <a:avLst/>
          </a:prstGeom>
        </p:spPr>
        <p:txBody>
          <a:bodyPr wrap="square">
            <a:spAutoFit/>
          </a:bodyPr>
          <a:p>
            <a:pPr algn="l" defTabSz="1218565">
              <a:spcBef>
                <a:spcPts val="0"/>
              </a:spcBef>
              <a:buSzPct val="25000"/>
            </a:pPr>
            <a:r>
              <a:rPr lang="en-US" altLang="zh-CN" sz="2800" b="1" dirty="0">
                <a:solidFill>
                  <a:schemeClr val="accent1"/>
                </a:solidFill>
                <a:latin typeface="微软雅黑" panose="020B0503020204020204" pitchFamily="34" charset="-122"/>
                <a:sym typeface="+mn-ea"/>
              </a:rPr>
              <a:t>3.12 </a:t>
            </a:r>
            <a:r>
              <a:rPr lang="zh-CN" altLang="en-US" sz="2800" b="1" dirty="0">
                <a:solidFill>
                  <a:schemeClr val="accent1"/>
                </a:solidFill>
                <a:latin typeface="微软雅黑" panose="020B0503020204020204" pitchFamily="34" charset="-122"/>
                <a:sym typeface="+mn-ea"/>
              </a:rPr>
              <a:t>平台投资优势</a:t>
            </a:r>
            <a:r>
              <a:rPr lang="en-US" altLang="zh-CN" sz="2800" b="1" dirty="0">
                <a:solidFill>
                  <a:schemeClr val="accent1"/>
                </a:solidFill>
                <a:latin typeface="微软雅黑" panose="020B0503020204020204" pitchFamily="34" charset="-122"/>
                <a:sym typeface="+mn-ea"/>
              </a:rPr>
              <a:t>——</a:t>
            </a:r>
            <a:r>
              <a:rPr lang="zh-CN" altLang="en-US" sz="2800" b="1" dirty="0">
                <a:solidFill>
                  <a:schemeClr val="accent1"/>
                </a:solidFill>
                <a:latin typeface="微软雅黑" panose="020B0503020204020204" pitchFamily="34" charset="-122"/>
                <a:sym typeface="+mn-ea"/>
              </a:rPr>
              <a:t>投后赋能增值</a:t>
            </a:r>
            <a:endParaRPr lang="zh-CN" altLang="en-US" sz="2800" b="1" dirty="0">
              <a:solidFill>
                <a:schemeClr val="accent1"/>
              </a:solidFill>
              <a:latin typeface="微软雅黑" panose="020B0503020204020204" pitchFamily="34" charset="-122"/>
              <a:ea typeface="+mj-ea"/>
              <a:cs typeface="+mj-ea"/>
              <a:sym typeface="+mn-ea"/>
            </a:endParaRPr>
          </a:p>
        </p:txBody>
      </p:sp>
      <p:sp>
        <p:nvSpPr>
          <p:cNvPr id="92" name="矩形 91"/>
          <p:cNvSpPr/>
          <p:nvPr/>
        </p:nvSpPr>
        <p:spPr>
          <a:xfrm>
            <a:off x="1178514" y="1443014"/>
            <a:ext cx="3669442" cy="809436"/>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投资项目的投前决策与投后管理</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创新研发与产品力升级</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93" name="矩形 92"/>
          <p:cNvSpPr/>
          <p:nvPr/>
        </p:nvSpPr>
        <p:spPr>
          <a:xfrm>
            <a:off x="1286277" y="1047647"/>
            <a:ext cx="1009248"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投资</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94" name="矩形 93"/>
          <p:cNvSpPr/>
          <p:nvPr/>
        </p:nvSpPr>
        <p:spPr>
          <a:xfrm>
            <a:off x="1018506" y="4936730"/>
            <a:ext cx="2868066" cy="1603500"/>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风险预警与提示</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风险报告体系</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公司法务合规稽核</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审计管理、监督和跟踪</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95" name="矩形 94"/>
          <p:cNvSpPr/>
          <p:nvPr/>
        </p:nvSpPr>
        <p:spPr>
          <a:xfrm>
            <a:off x="1143402" y="4570223"/>
            <a:ext cx="923523"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风控</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96" name="矩形 95"/>
          <p:cNvSpPr/>
          <p:nvPr/>
        </p:nvSpPr>
        <p:spPr>
          <a:xfrm>
            <a:off x="560453" y="2813188"/>
            <a:ext cx="2868066" cy="1603500"/>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人才招聘、晋升、淘汰</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人员薪酬、考核、激励</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组织架构进化</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管理流程与授权</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97" name="矩形 96"/>
          <p:cNvSpPr/>
          <p:nvPr/>
        </p:nvSpPr>
        <p:spPr>
          <a:xfrm>
            <a:off x="560454" y="2332057"/>
            <a:ext cx="1230448"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人才机制</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98" name="矩形 97"/>
          <p:cNvSpPr/>
          <p:nvPr/>
        </p:nvSpPr>
        <p:spPr>
          <a:xfrm>
            <a:off x="7739555" y="1446936"/>
            <a:ext cx="2388892" cy="1206468"/>
          </a:xfrm>
          <a:prstGeom prst="rect">
            <a:avLst/>
          </a:prstGeom>
        </p:spPr>
        <p:txBody>
          <a:bodyPr wrap="square" lIns="91423" tIns="45712" rIns="91423" bIns="45712">
            <a:spAutoFit/>
          </a:bodyPr>
          <a:lstStyle/>
          <a:p>
            <a:pPr marL="171450" indent="-171450" algn="r">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战略规划与全面预算</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r">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战略执行与经营情况</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r">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阶段性重点战略推动</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99" name="矩形 98"/>
          <p:cNvSpPr/>
          <p:nvPr/>
        </p:nvSpPr>
        <p:spPr>
          <a:xfrm>
            <a:off x="8122237" y="1042921"/>
            <a:ext cx="781725"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战略</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100" name="矩形 99"/>
          <p:cNvSpPr/>
          <p:nvPr/>
        </p:nvSpPr>
        <p:spPr>
          <a:xfrm>
            <a:off x="8046659" y="4893874"/>
            <a:ext cx="2868066" cy="1603500"/>
          </a:xfrm>
          <a:prstGeom prst="rect">
            <a:avLst/>
          </a:prstGeom>
        </p:spPr>
        <p:txBody>
          <a:bodyPr wrap="square" lIns="91423" tIns="45712" rIns="91423" bIns="45712">
            <a:spAutoFit/>
          </a:bodyPr>
          <a:lstStyle/>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精益管理</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整合营销</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客户满意度及关系管理</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数据协同</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101" name="矩形 100"/>
          <p:cNvSpPr/>
          <p:nvPr/>
        </p:nvSpPr>
        <p:spPr>
          <a:xfrm>
            <a:off x="8186946" y="4536637"/>
            <a:ext cx="1434033"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赋能协同</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102" name="矩形 101"/>
          <p:cNvSpPr/>
          <p:nvPr/>
        </p:nvSpPr>
        <p:spPr>
          <a:xfrm>
            <a:off x="9976495" y="2852322"/>
            <a:ext cx="2215505" cy="1603500"/>
          </a:xfrm>
          <a:prstGeom prst="rect">
            <a:avLst/>
          </a:prstGeom>
        </p:spPr>
        <p:txBody>
          <a:bodyPr wrap="square" lIns="91423" tIns="45712" rIns="91423" bIns="45712">
            <a:spAutoFit/>
          </a:bodyPr>
          <a:lstStyle/>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资产配置</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资金状况</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创新融资渠道与模式</a:t>
            </a:r>
            <a:endParaRPr lang="en-US" altLang="zh-CN" sz="1600" dirty="0">
              <a:solidFill>
                <a:srgbClr val="525252"/>
              </a:solidFill>
              <a:latin typeface="华文楷体" panose="02010600040101010101" pitchFamily="2" charset="-122"/>
              <a:ea typeface="华文楷体" panose="02010600040101010101" pitchFamily="2" charset="-122"/>
            </a:endParaRPr>
          </a:p>
          <a:p>
            <a:pPr marL="171450" indent="-171450" algn="just">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对接资本市场</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103" name="矩形 102"/>
          <p:cNvSpPr/>
          <p:nvPr/>
        </p:nvSpPr>
        <p:spPr>
          <a:xfrm>
            <a:off x="10383273" y="2413095"/>
            <a:ext cx="891894"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资金</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grpSp>
        <p:nvGrpSpPr>
          <p:cNvPr id="104" name="组合 103"/>
          <p:cNvGrpSpPr/>
          <p:nvPr/>
        </p:nvGrpSpPr>
        <p:grpSpPr>
          <a:xfrm>
            <a:off x="6519685" y="1621970"/>
            <a:ext cx="614208" cy="614207"/>
            <a:chOff x="6715633" y="1763487"/>
            <a:chExt cx="614208" cy="614207"/>
          </a:xfrm>
          <a:solidFill>
            <a:schemeClr val="tx2">
              <a:lumMod val="40000"/>
              <a:lumOff val="60000"/>
            </a:schemeClr>
          </a:solidFill>
        </p:grpSpPr>
        <p:sp>
          <p:nvSpPr>
            <p:cNvPr id="105" name="椭圆 104"/>
            <p:cNvSpPr/>
            <p:nvPr/>
          </p:nvSpPr>
          <p:spPr>
            <a:xfrm>
              <a:off x="6715633" y="1763487"/>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a:solidFill>
                  <a:srgbClr val="525252"/>
                </a:solidFill>
                <a:latin typeface="华文楷体" panose="02010600040101010101" pitchFamily="2" charset="-122"/>
                <a:ea typeface="华文楷体" panose="02010600040101010101" pitchFamily="2" charset="-122"/>
              </a:endParaRPr>
            </a:p>
          </p:txBody>
        </p:sp>
        <p:grpSp>
          <p:nvGrpSpPr>
            <p:cNvPr id="106" name="组合 105"/>
            <p:cNvGrpSpPr/>
            <p:nvPr/>
          </p:nvGrpSpPr>
          <p:grpSpPr>
            <a:xfrm>
              <a:off x="6859313" y="1907166"/>
              <a:ext cx="326848" cy="326849"/>
              <a:chOff x="7591425" y="1839912"/>
              <a:chExt cx="381000" cy="381000"/>
            </a:xfrm>
            <a:grpFill/>
          </p:grpSpPr>
          <p:sp>
            <p:nvSpPr>
              <p:cNvPr id="107" name="Oval 37"/>
              <p:cNvSpPr>
                <a:spLocks noChangeArrowheads="1"/>
              </p:cNvSpPr>
              <p:nvPr/>
            </p:nvSpPr>
            <p:spPr bwMode="auto">
              <a:xfrm>
                <a:off x="7591425" y="1839912"/>
                <a:ext cx="381000" cy="381000"/>
              </a:xfrm>
              <a:prstGeom prst="ellips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08" name="Freeform 38"/>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grpSp>
      </p:grpSp>
      <p:grpSp>
        <p:nvGrpSpPr>
          <p:cNvPr id="109" name="组合 108"/>
          <p:cNvGrpSpPr/>
          <p:nvPr/>
        </p:nvGrpSpPr>
        <p:grpSpPr>
          <a:xfrm>
            <a:off x="4666212" y="1621970"/>
            <a:ext cx="614208" cy="614207"/>
            <a:chOff x="4862160" y="1763487"/>
            <a:chExt cx="614208" cy="614207"/>
          </a:xfrm>
          <a:solidFill>
            <a:schemeClr val="tx2">
              <a:lumMod val="40000"/>
              <a:lumOff val="60000"/>
            </a:schemeClr>
          </a:solidFill>
        </p:grpSpPr>
        <p:sp>
          <p:nvSpPr>
            <p:cNvPr id="110" name="椭圆 109"/>
            <p:cNvSpPr/>
            <p:nvPr/>
          </p:nvSpPr>
          <p:spPr>
            <a:xfrm>
              <a:off x="4862160" y="1763487"/>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dirty="0">
                <a:solidFill>
                  <a:srgbClr val="525252"/>
                </a:solidFill>
                <a:latin typeface="华文楷体" panose="02010600040101010101" pitchFamily="2" charset="-122"/>
                <a:ea typeface="华文楷体" panose="02010600040101010101" pitchFamily="2" charset="-122"/>
              </a:endParaRPr>
            </a:p>
          </p:txBody>
        </p:sp>
        <p:grpSp>
          <p:nvGrpSpPr>
            <p:cNvPr id="111" name="组合 110"/>
            <p:cNvGrpSpPr/>
            <p:nvPr/>
          </p:nvGrpSpPr>
          <p:grpSpPr>
            <a:xfrm>
              <a:off x="4998904" y="1918059"/>
              <a:ext cx="326846" cy="283286"/>
              <a:chOff x="5333932" y="6051531"/>
              <a:chExt cx="381003" cy="330219"/>
            </a:xfrm>
            <a:grpFill/>
          </p:grpSpPr>
          <p:sp>
            <p:nvSpPr>
              <p:cNvPr id="112" name="Freeform 81"/>
              <p:cNvSpPr/>
              <p:nvPr/>
            </p:nvSpPr>
            <p:spPr bwMode="auto">
              <a:xfrm>
                <a:off x="5333932" y="6051531"/>
                <a:ext cx="381003" cy="139702"/>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13"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chemeClr val="bg1"/>
                  </a:solidFill>
                  <a:latin typeface="华文楷体" panose="02010600040101010101" pitchFamily="2" charset="-122"/>
                  <a:ea typeface="华文楷体" panose="02010600040101010101" pitchFamily="2" charset="-122"/>
                </a:endParaRPr>
              </a:p>
            </p:txBody>
          </p:sp>
        </p:grpSp>
      </p:grpSp>
      <p:grpSp>
        <p:nvGrpSpPr>
          <p:cNvPr id="114" name="组合 113"/>
          <p:cNvGrpSpPr/>
          <p:nvPr/>
        </p:nvGrpSpPr>
        <p:grpSpPr>
          <a:xfrm>
            <a:off x="3739476" y="3227124"/>
            <a:ext cx="614208" cy="614207"/>
            <a:chOff x="3935424" y="3368641"/>
            <a:chExt cx="614208" cy="614207"/>
          </a:xfrm>
          <a:solidFill>
            <a:schemeClr val="tx2">
              <a:lumMod val="40000"/>
              <a:lumOff val="60000"/>
            </a:schemeClr>
          </a:solidFill>
        </p:grpSpPr>
        <p:sp>
          <p:nvSpPr>
            <p:cNvPr id="115" name="椭圆 114"/>
            <p:cNvSpPr/>
            <p:nvPr/>
          </p:nvSpPr>
          <p:spPr>
            <a:xfrm>
              <a:off x="3935424" y="3368641"/>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a:solidFill>
                  <a:srgbClr val="525252"/>
                </a:solidFill>
                <a:latin typeface="华文楷体" panose="02010600040101010101" pitchFamily="2" charset="-122"/>
                <a:ea typeface="华文楷体" panose="02010600040101010101" pitchFamily="2" charset="-122"/>
              </a:endParaRPr>
            </a:p>
          </p:txBody>
        </p:sp>
        <p:grpSp>
          <p:nvGrpSpPr>
            <p:cNvPr id="116" name="组合 115"/>
            <p:cNvGrpSpPr/>
            <p:nvPr/>
          </p:nvGrpSpPr>
          <p:grpSpPr>
            <a:xfrm>
              <a:off x="4082520" y="3512320"/>
              <a:ext cx="280545" cy="326849"/>
              <a:chOff x="6491288" y="6051550"/>
              <a:chExt cx="327025" cy="381000"/>
            </a:xfrm>
            <a:grpFill/>
          </p:grpSpPr>
          <p:sp>
            <p:nvSpPr>
              <p:cNvPr id="117" name="Oval 83"/>
              <p:cNvSpPr>
                <a:spLocks noChangeArrowheads="1"/>
              </p:cNvSpPr>
              <p:nvPr/>
            </p:nvSpPr>
            <p:spPr bwMode="auto">
              <a:xfrm>
                <a:off x="6719888" y="6051550"/>
                <a:ext cx="98425" cy="98425"/>
              </a:xfrm>
              <a:prstGeom prst="ellips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18" name="Oval 84"/>
              <p:cNvSpPr>
                <a:spLocks noChangeArrowheads="1"/>
              </p:cNvSpPr>
              <p:nvPr/>
            </p:nvSpPr>
            <p:spPr bwMode="auto">
              <a:xfrm>
                <a:off x="6491288" y="6191250"/>
                <a:ext cx="101600" cy="98425"/>
              </a:xfrm>
              <a:prstGeom prst="ellips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19" name="Oval 85"/>
              <p:cNvSpPr>
                <a:spLocks noChangeArrowheads="1"/>
              </p:cNvSpPr>
              <p:nvPr/>
            </p:nvSpPr>
            <p:spPr bwMode="auto">
              <a:xfrm>
                <a:off x="6719888" y="6330950"/>
                <a:ext cx="98425" cy="101600"/>
              </a:xfrm>
              <a:prstGeom prst="ellips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20" name="Line 86"/>
              <p:cNvSpPr>
                <a:spLocks noChangeShapeType="1"/>
              </p:cNvSpPr>
              <p:nvPr/>
            </p:nvSpPr>
            <p:spPr bwMode="auto">
              <a:xfrm>
                <a:off x="6583363" y="6267450"/>
                <a:ext cx="142875" cy="88900"/>
              </a:xfrm>
              <a:prstGeom prst="lin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21" name="Line 87"/>
              <p:cNvSpPr>
                <a:spLocks noChangeShapeType="1"/>
              </p:cNvSpPr>
              <p:nvPr/>
            </p:nvSpPr>
            <p:spPr bwMode="auto">
              <a:xfrm flipV="1">
                <a:off x="6583363" y="6130925"/>
                <a:ext cx="142875" cy="82550"/>
              </a:xfrm>
              <a:prstGeom prst="line">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grpSp>
      </p:grpSp>
      <p:grpSp>
        <p:nvGrpSpPr>
          <p:cNvPr id="122" name="组合 121"/>
          <p:cNvGrpSpPr/>
          <p:nvPr/>
        </p:nvGrpSpPr>
        <p:grpSpPr>
          <a:xfrm>
            <a:off x="7432451" y="3227124"/>
            <a:ext cx="614208" cy="614207"/>
            <a:chOff x="7642369" y="3368641"/>
            <a:chExt cx="614208" cy="614207"/>
          </a:xfrm>
          <a:solidFill>
            <a:schemeClr val="tx2">
              <a:lumMod val="40000"/>
              <a:lumOff val="60000"/>
            </a:schemeClr>
          </a:solidFill>
        </p:grpSpPr>
        <p:sp>
          <p:nvSpPr>
            <p:cNvPr id="123" name="椭圆 122"/>
            <p:cNvSpPr/>
            <p:nvPr/>
          </p:nvSpPr>
          <p:spPr>
            <a:xfrm>
              <a:off x="7642369" y="3368641"/>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dirty="0">
                <a:solidFill>
                  <a:srgbClr val="525252"/>
                </a:solidFill>
                <a:latin typeface="华文楷体" panose="02010600040101010101" pitchFamily="2" charset="-122"/>
                <a:ea typeface="华文楷体" panose="02010600040101010101" pitchFamily="2" charset="-122"/>
              </a:endParaRPr>
            </a:p>
          </p:txBody>
        </p:sp>
        <p:sp>
          <p:nvSpPr>
            <p:cNvPr id="124" name="Freeform 88"/>
            <p:cNvSpPr>
              <a:spLocks noEditPoints="1"/>
            </p:cNvSpPr>
            <p:nvPr/>
          </p:nvSpPr>
          <p:spPr bwMode="auto">
            <a:xfrm>
              <a:off x="7851418" y="3512320"/>
              <a:ext cx="196109" cy="326849"/>
            </a:xfrm>
            <a:custGeom>
              <a:avLst/>
              <a:gdLst>
                <a:gd name="T0" fmla="*/ 36 w 72"/>
                <a:gd name="T1" fmla="*/ 0 h 120"/>
                <a:gd name="T2" fmla="*/ 0 w 72"/>
                <a:gd name="T3" fmla="*/ 36 h 120"/>
                <a:gd name="T4" fmla="*/ 0 w 72"/>
                <a:gd name="T5" fmla="*/ 84 h 120"/>
                <a:gd name="T6" fmla="*/ 36 w 72"/>
                <a:gd name="T7" fmla="*/ 120 h 120"/>
                <a:gd name="T8" fmla="*/ 72 w 72"/>
                <a:gd name="T9" fmla="*/ 84 h 120"/>
                <a:gd name="T10" fmla="*/ 72 w 72"/>
                <a:gd name="T11" fmla="*/ 36 h 120"/>
                <a:gd name="T12" fmla="*/ 36 w 72"/>
                <a:gd name="T13" fmla="*/ 0 h 120"/>
                <a:gd name="T14" fmla="*/ 43 w 72"/>
                <a:gd name="T15" fmla="*/ 41 h 120"/>
                <a:gd name="T16" fmla="*/ 37 w 72"/>
                <a:gd name="T17" fmla="*/ 47 h 120"/>
                <a:gd name="T18" fmla="*/ 31 w 72"/>
                <a:gd name="T19" fmla="*/ 41 h 120"/>
                <a:gd name="T20" fmla="*/ 31 w 72"/>
                <a:gd name="T21" fmla="*/ 29 h 120"/>
                <a:gd name="T22" fmla="*/ 37 w 72"/>
                <a:gd name="T23" fmla="*/ 23 h 120"/>
                <a:gd name="T24" fmla="*/ 43 w 72"/>
                <a:gd name="T25" fmla="*/ 29 h 120"/>
                <a:gd name="T26" fmla="*/ 43 w 72"/>
                <a:gd name="T27"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grpSp>
      <p:grpSp>
        <p:nvGrpSpPr>
          <p:cNvPr id="125" name="组合 124"/>
          <p:cNvGrpSpPr/>
          <p:nvPr/>
        </p:nvGrpSpPr>
        <p:grpSpPr>
          <a:xfrm>
            <a:off x="6519685" y="4832278"/>
            <a:ext cx="614208" cy="614207"/>
            <a:chOff x="6715633" y="4973796"/>
            <a:chExt cx="614208" cy="614207"/>
          </a:xfrm>
          <a:solidFill>
            <a:schemeClr val="tx2">
              <a:lumMod val="40000"/>
              <a:lumOff val="60000"/>
            </a:schemeClr>
          </a:solidFill>
        </p:grpSpPr>
        <p:sp>
          <p:nvSpPr>
            <p:cNvPr id="126" name="椭圆 125"/>
            <p:cNvSpPr/>
            <p:nvPr/>
          </p:nvSpPr>
          <p:spPr>
            <a:xfrm>
              <a:off x="6715633" y="4973796"/>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dirty="0">
                <a:solidFill>
                  <a:srgbClr val="525252"/>
                </a:solidFill>
                <a:latin typeface="华文楷体" panose="02010600040101010101" pitchFamily="2" charset="-122"/>
                <a:ea typeface="华文楷体" panose="02010600040101010101" pitchFamily="2" charset="-122"/>
              </a:endParaRPr>
            </a:p>
          </p:txBody>
        </p:sp>
        <p:sp>
          <p:nvSpPr>
            <p:cNvPr id="127" name="Freeform 95"/>
            <p:cNvSpPr/>
            <p:nvPr/>
          </p:nvSpPr>
          <p:spPr bwMode="auto">
            <a:xfrm>
              <a:off x="6859313" y="5117475"/>
              <a:ext cx="326848" cy="326849"/>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grpSp>
      <p:grpSp>
        <p:nvGrpSpPr>
          <p:cNvPr id="128" name="组合 127"/>
          <p:cNvGrpSpPr/>
          <p:nvPr/>
        </p:nvGrpSpPr>
        <p:grpSpPr>
          <a:xfrm>
            <a:off x="4666212" y="4832278"/>
            <a:ext cx="614208" cy="614207"/>
            <a:chOff x="4862160" y="4973796"/>
            <a:chExt cx="614208" cy="614207"/>
          </a:xfrm>
          <a:solidFill>
            <a:schemeClr val="tx2">
              <a:lumMod val="40000"/>
              <a:lumOff val="60000"/>
            </a:schemeClr>
          </a:solidFill>
        </p:grpSpPr>
        <p:sp>
          <p:nvSpPr>
            <p:cNvPr id="129" name="椭圆 128"/>
            <p:cNvSpPr/>
            <p:nvPr/>
          </p:nvSpPr>
          <p:spPr>
            <a:xfrm>
              <a:off x="4862160" y="4973796"/>
              <a:ext cx="614208" cy="614207"/>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sz="2800">
                <a:solidFill>
                  <a:srgbClr val="525252"/>
                </a:solidFill>
                <a:latin typeface="华文楷体" panose="02010600040101010101" pitchFamily="2" charset="-122"/>
                <a:ea typeface="华文楷体" panose="02010600040101010101" pitchFamily="2" charset="-122"/>
              </a:endParaRPr>
            </a:p>
          </p:txBody>
        </p:sp>
        <p:grpSp>
          <p:nvGrpSpPr>
            <p:cNvPr id="130" name="组合 129"/>
            <p:cNvGrpSpPr/>
            <p:nvPr/>
          </p:nvGrpSpPr>
          <p:grpSpPr>
            <a:xfrm>
              <a:off x="5005840" y="5151522"/>
              <a:ext cx="326848" cy="258755"/>
              <a:chOff x="7591425" y="4687888"/>
              <a:chExt cx="381000" cy="301625"/>
            </a:xfrm>
            <a:grpFill/>
          </p:grpSpPr>
          <p:sp>
            <p:nvSpPr>
              <p:cNvPr id="131" name="Freeform 113"/>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sp>
            <p:nvSpPr>
              <p:cNvPr id="132" name="Freeform 114"/>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anchor="t" anchorCtr="0" compatLnSpc="1"/>
              <a:lstStyle/>
              <a:p>
                <a:endParaRPr lang="zh-CN" altLang="en-US" sz="2800">
                  <a:solidFill>
                    <a:srgbClr val="525252"/>
                  </a:solidFill>
                  <a:latin typeface="华文楷体" panose="02010600040101010101" pitchFamily="2" charset="-122"/>
                  <a:ea typeface="华文楷体" panose="02010600040101010101" pitchFamily="2" charset="-122"/>
                </a:endParaRPr>
              </a:p>
            </p:txBody>
          </p:sp>
        </p:grpSp>
      </p:grpSp>
      <p:sp>
        <p:nvSpPr>
          <p:cNvPr id="134" name="矩形 133"/>
          <p:cNvSpPr/>
          <p:nvPr/>
        </p:nvSpPr>
        <p:spPr>
          <a:xfrm>
            <a:off x="5280420" y="5938526"/>
            <a:ext cx="2389846" cy="412404"/>
          </a:xfrm>
          <a:prstGeom prst="rect">
            <a:avLst/>
          </a:prstGeom>
        </p:spPr>
        <p:txBody>
          <a:bodyPr wrap="square" lIns="91423" tIns="45712" rIns="91423" bIns="45712">
            <a:spAutoFit/>
          </a:bodyPr>
          <a:lstStyle/>
          <a:p>
            <a:pPr marL="171450" indent="-171450">
              <a:lnSpc>
                <a:spcPct val="130000"/>
              </a:lnSpc>
              <a:spcBef>
                <a:spcPts val="600"/>
              </a:spcBef>
              <a:buFont typeface="Wingdings" panose="05000000000000000000" pitchFamily="2" charset="2"/>
              <a:buChar char="n"/>
            </a:pPr>
            <a:r>
              <a:rPr lang="zh-CN" altLang="en-US" sz="1600" dirty="0">
                <a:solidFill>
                  <a:srgbClr val="525252"/>
                </a:solidFill>
                <a:latin typeface="华文楷体" panose="02010600040101010101" pitchFamily="2" charset="-122"/>
                <a:ea typeface="华文楷体" panose="02010600040101010101" pitchFamily="2" charset="-122"/>
              </a:rPr>
              <a:t>具体问题，具体分析</a:t>
            </a:r>
            <a:endParaRPr lang="en-US" altLang="zh-CN" sz="1600" dirty="0">
              <a:solidFill>
                <a:srgbClr val="525252"/>
              </a:solidFill>
              <a:latin typeface="华文楷体" panose="02010600040101010101" pitchFamily="2" charset="-122"/>
              <a:ea typeface="华文楷体" panose="02010600040101010101" pitchFamily="2" charset="-122"/>
            </a:endParaRPr>
          </a:p>
        </p:txBody>
      </p:sp>
      <p:sp>
        <p:nvSpPr>
          <p:cNvPr id="135" name="矩形 134"/>
          <p:cNvSpPr/>
          <p:nvPr/>
        </p:nvSpPr>
        <p:spPr>
          <a:xfrm>
            <a:off x="5333779" y="5538433"/>
            <a:ext cx="1213402" cy="400093"/>
          </a:xfrm>
          <a:prstGeom prst="rect">
            <a:avLst/>
          </a:prstGeom>
        </p:spPr>
        <p:txBody>
          <a:bodyPr wrap="square" lIns="91423" tIns="45712" rIns="91423" bIns="45712">
            <a:spAutoFit/>
          </a:bodyPr>
          <a:lstStyle/>
          <a:p>
            <a:pPr>
              <a:spcBef>
                <a:spcPts val="600"/>
              </a:spcBef>
            </a:pPr>
            <a:r>
              <a:rPr lang="zh-CN" altLang="en-US" sz="2000" b="1" dirty="0">
                <a:solidFill>
                  <a:srgbClr val="525252"/>
                </a:solidFill>
                <a:latin typeface="华文楷体" panose="02010600040101010101" pitchFamily="2" charset="-122"/>
                <a:ea typeface="华文楷体" panose="02010600040101010101" pitchFamily="2" charset="-122"/>
              </a:rPr>
              <a:t>重大事项</a:t>
            </a:r>
            <a:endParaRPr lang="en-US" altLang="zh-CN" sz="2000" b="1" dirty="0">
              <a:solidFill>
                <a:srgbClr val="525252"/>
              </a:solidFill>
              <a:latin typeface="华文楷体" panose="02010600040101010101" pitchFamily="2" charset="-122"/>
              <a:ea typeface="华文楷体" panose="02010600040101010101" pitchFamily="2" charset="-122"/>
            </a:endParaRPr>
          </a:p>
        </p:txBody>
      </p:sp>
      <p:sp>
        <p:nvSpPr>
          <p:cNvPr id="136" name="矩形 135"/>
          <p:cNvSpPr/>
          <p:nvPr/>
        </p:nvSpPr>
        <p:spPr>
          <a:xfrm>
            <a:off x="4706638" y="2645450"/>
            <a:ext cx="2598898" cy="1938976"/>
          </a:xfrm>
          <a:prstGeom prst="rect">
            <a:avLst/>
          </a:prstGeom>
        </p:spPr>
        <p:txBody>
          <a:bodyPr wrap="square" lIns="91423" tIns="45712" rIns="91423" bIns="45712">
            <a:spAutoFit/>
          </a:bodyPr>
          <a:lstStyle/>
          <a:p>
            <a:pPr>
              <a:lnSpc>
                <a:spcPct val="150000"/>
              </a:lnSpc>
              <a:spcBef>
                <a:spcPts val="600"/>
              </a:spcBef>
            </a:pPr>
            <a:r>
              <a:rPr lang="zh-CN" altLang="en-US" sz="1600" dirty="0">
                <a:solidFill>
                  <a:srgbClr val="525252"/>
                </a:solidFill>
                <a:latin typeface="华文楷体" panose="02010600040101010101" pitchFamily="2" charset="-122"/>
                <a:ea typeface="华文楷体" panose="02010600040101010101" pitchFamily="2" charset="-122"/>
              </a:rPr>
              <a:t>结合蓝源资本的业务优势、资源脉络，对接符合已投企业的核心战略产品与服务资源，更好地提供一站式、生态化的综合服务。</a:t>
            </a:r>
            <a:endParaRPr lang="en-US" altLang="zh-CN" sz="1600" dirty="0">
              <a:solidFill>
                <a:srgbClr val="525252"/>
              </a:soli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圆角 8"/>
          <p:cNvSpPr/>
          <p:nvPr/>
        </p:nvSpPr>
        <p:spPr>
          <a:xfrm>
            <a:off x="746071" y="1329817"/>
            <a:ext cx="2942747" cy="640753"/>
          </a:xfrm>
          <a:prstGeom prst="roundRect">
            <a:avLst>
              <a:gd name="adj" fmla="val 50000"/>
            </a:avLst>
          </a:prstGeom>
          <a:gradFill>
            <a:gsLst>
              <a:gs pos="46000">
                <a:schemeClr val="accent1"/>
              </a:gs>
              <a:gs pos="100000">
                <a:schemeClr val="accent6">
                  <a:lumMod val="40000"/>
                  <a:lumOff val="60000"/>
                </a:schemeClr>
              </a:gs>
            </a:gsLst>
            <a:lin ang="2700000" scaled="0"/>
          </a:gradFill>
          <a:ln>
            <a:noFill/>
          </a:ln>
          <a:effectLst>
            <a:outerShdw blurRad="317500" dist="317500" dir="8100000" algn="tr"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00" b="1" dirty="0">
                <a:solidFill>
                  <a:prstClr val="white"/>
                </a:solidFill>
                <a:latin typeface="+mj-ea"/>
                <a:ea typeface="+mj-ea"/>
              </a:rPr>
              <a:t>专业化</a:t>
            </a:r>
            <a:endParaRPr lang="zh-CN" altLang="en-US" sz="2500" b="1" dirty="0">
              <a:solidFill>
                <a:prstClr val="white"/>
              </a:solidFill>
              <a:latin typeface="+mj-ea"/>
              <a:ea typeface="+mj-ea"/>
            </a:endParaRPr>
          </a:p>
        </p:txBody>
      </p:sp>
      <p:sp>
        <p:nvSpPr>
          <p:cNvPr id="10" name="矩形: 圆角 9"/>
          <p:cNvSpPr/>
          <p:nvPr/>
        </p:nvSpPr>
        <p:spPr>
          <a:xfrm>
            <a:off x="6301740" y="1295063"/>
            <a:ext cx="2942747" cy="640753"/>
          </a:xfrm>
          <a:prstGeom prst="roundRect">
            <a:avLst>
              <a:gd name="adj" fmla="val 50000"/>
            </a:avLst>
          </a:prstGeom>
          <a:gradFill>
            <a:gsLst>
              <a:gs pos="46000">
                <a:schemeClr val="accent1"/>
              </a:gs>
              <a:gs pos="100000">
                <a:schemeClr val="accent6">
                  <a:lumMod val="40000"/>
                  <a:lumOff val="60000"/>
                </a:schemeClr>
              </a:gs>
            </a:gsLst>
            <a:lin ang="2700000" scaled="0"/>
          </a:gradFill>
          <a:ln>
            <a:noFill/>
          </a:ln>
          <a:effectLst>
            <a:outerShdw blurRad="317500" dist="317500" dir="8100000" algn="tr"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500" b="1" dirty="0">
                <a:solidFill>
                  <a:prstClr val="white"/>
                </a:solidFill>
                <a:latin typeface="+mj-ea"/>
                <a:ea typeface="+mj-ea"/>
              </a:rPr>
              <a:t>特色化</a:t>
            </a:r>
            <a:endParaRPr lang="zh-CN" altLang="en-US" sz="2500" b="1" dirty="0">
              <a:solidFill>
                <a:prstClr val="white"/>
              </a:solidFill>
              <a:latin typeface="+mj-ea"/>
              <a:ea typeface="+mj-ea"/>
            </a:endParaRPr>
          </a:p>
        </p:txBody>
      </p:sp>
      <p:sp>
        <p:nvSpPr>
          <p:cNvPr id="4" name="矩形: 圆角 8"/>
          <p:cNvSpPr/>
          <p:nvPr/>
        </p:nvSpPr>
        <p:spPr>
          <a:xfrm>
            <a:off x="3029531" y="1329817"/>
            <a:ext cx="2942747" cy="640753"/>
          </a:xfrm>
          <a:prstGeom prst="roundRect">
            <a:avLst>
              <a:gd name="adj" fmla="val 50000"/>
            </a:avLst>
          </a:prstGeom>
          <a:gradFill>
            <a:gsLst>
              <a:gs pos="46000">
                <a:schemeClr val="accent1"/>
              </a:gs>
              <a:gs pos="100000">
                <a:schemeClr val="accent6">
                  <a:lumMod val="40000"/>
                  <a:lumOff val="60000"/>
                </a:schemeClr>
              </a:gs>
            </a:gsLst>
            <a:lin ang="2700000" scaled="0"/>
          </a:gradFill>
          <a:ln>
            <a:noFill/>
          </a:ln>
          <a:effectLst>
            <a:outerShdw blurRad="317500" dist="317500" dir="8100000" algn="tr"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b="1" dirty="0">
                <a:solidFill>
                  <a:prstClr val="white"/>
                </a:solidFill>
                <a:latin typeface="+mj-ea"/>
                <a:ea typeface="+mj-ea"/>
              </a:rPr>
              <a:t>精细化</a:t>
            </a:r>
            <a:endParaRPr lang="zh-CN" altLang="en-US" sz="2500" b="1" dirty="0">
              <a:solidFill>
                <a:prstClr val="white"/>
              </a:solidFill>
              <a:latin typeface="+mj-ea"/>
              <a:ea typeface="+mj-ea"/>
            </a:endParaRPr>
          </a:p>
        </p:txBody>
      </p:sp>
      <p:sp>
        <p:nvSpPr>
          <p:cNvPr id="5" name="矩形: 圆角 9"/>
          <p:cNvSpPr/>
          <p:nvPr/>
        </p:nvSpPr>
        <p:spPr>
          <a:xfrm>
            <a:off x="8585200" y="1295063"/>
            <a:ext cx="2942747" cy="640753"/>
          </a:xfrm>
          <a:prstGeom prst="roundRect">
            <a:avLst>
              <a:gd name="adj" fmla="val 50000"/>
            </a:avLst>
          </a:prstGeom>
          <a:gradFill>
            <a:gsLst>
              <a:gs pos="46000">
                <a:schemeClr val="accent1"/>
              </a:gs>
              <a:gs pos="100000">
                <a:schemeClr val="accent6">
                  <a:lumMod val="40000"/>
                  <a:lumOff val="60000"/>
                </a:schemeClr>
              </a:gs>
            </a:gsLst>
            <a:lin ang="2700000" scaled="0"/>
          </a:gradFill>
          <a:ln>
            <a:noFill/>
          </a:ln>
          <a:effectLst>
            <a:outerShdw blurRad="317500" dist="317500" dir="8100000" algn="tr" rotWithShape="0">
              <a:schemeClr val="accent1">
                <a:lumMod val="50000"/>
                <a:alpha val="1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500" b="1" dirty="0">
                <a:solidFill>
                  <a:prstClr val="white"/>
                </a:solidFill>
                <a:latin typeface="+mj-ea"/>
                <a:ea typeface="+mj-ea"/>
              </a:rPr>
              <a:t>新颖化</a:t>
            </a:r>
            <a:endParaRPr lang="zh-CN" altLang="en-US" sz="2500" b="1" dirty="0">
              <a:solidFill>
                <a:prstClr val="white"/>
              </a:solidFill>
              <a:latin typeface="+mj-ea"/>
              <a:ea typeface="+mj-ea"/>
            </a:endParaRPr>
          </a:p>
        </p:txBody>
      </p:sp>
      <p:sp>
        <p:nvSpPr>
          <p:cNvPr id="66" name="标题 65"/>
          <p:cNvSpPr>
            <a:spLocks noGrp="1"/>
          </p:cNvSpPr>
          <p:nvPr>
            <p:ph type="title"/>
          </p:nvPr>
        </p:nvSpPr>
        <p:spPr>
          <a:xfrm>
            <a:off x="290830" y="309880"/>
            <a:ext cx="9518829" cy="562025"/>
          </a:xfrm>
        </p:spPr>
        <p:txBody>
          <a:bodyPr>
            <a:noAutofit/>
          </a:bodyPr>
          <a:p>
            <a:pPr algn="l"/>
            <a:r>
              <a:rPr lang="en-US" altLang="zh-CN" sz="3200" b="1" dirty="0">
                <a:solidFill>
                  <a:schemeClr val="accent1"/>
                </a:solidFill>
              </a:rPr>
              <a:t>1.2 </a:t>
            </a:r>
            <a:r>
              <a:rPr lang="zh-CN" altLang="en-US" sz="3200" b="1" dirty="0">
                <a:solidFill>
                  <a:schemeClr val="accent1"/>
                </a:solidFill>
              </a:rPr>
              <a:t>专精特新企业</a:t>
            </a:r>
            <a:endParaRPr lang="zh-CN" altLang="en-US" sz="3200" b="1" dirty="0">
              <a:solidFill>
                <a:schemeClr val="accent1"/>
              </a:solidFill>
            </a:endParaRPr>
          </a:p>
        </p:txBody>
      </p:sp>
      <p:sp>
        <p:nvSpPr>
          <p:cNvPr id="100" name="文本框 99"/>
          <p:cNvSpPr txBox="1"/>
          <p:nvPr/>
        </p:nvSpPr>
        <p:spPr>
          <a:xfrm>
            <a:off x="1640840" y="4441825"/>
            <a:ext cx="8910955" cy="1783715"/>
          </a:xfrm>
          <a:prstGeom prst="rect">
            <a:avLst/>
          </a:prstGeom>
          <a:noFill/>
          <a:ln w="9525">
            <a:noFill/>
          </a:ln>
        </p:spPr>
        <p:txBody>
          <a:bodyPr wrap="square">
            <a:spAutoFit/>
          </a:bodyPr>
          <a:p>
            <a:pPr indent="355600" fontAlgn="auto">
              <a:lnSpc>
                <a:spcPct val="150000"/>
              </a:lnSpc>
              <a:spcBef>
                <a:spcPts val="600"/>
              </a:spcBef>
            </a:pPr>
            <a:r>
              <a:rPr lang="zh-CN" sz="1400" b="0">
                <a:latin typeface="微软雅黑" panose="020B0503020204020204" pitchFamily="34" charset="-122"/>
                <a:ea typeface="微软雅黑" panose="020B0503020204020204" pitchFamily="34" charset="-122"/>
                <a:cs typeface="微软雅黑" panose="020B0503020204020204" pitchFamily="34" charset="-122"/>
              </a:rPr>
              <a:t>“专精特新”中小企业是指具备专业化、精细化、特色化、新颖化四大优势的中小企业。这类企业通常高度重视创新并持续投入，集中精力深耕某一细分领域，将精益求精理念融入整个生产管理过程，有独特的固有优势，能够培育新的增长点。</a:t>
            </a:r>
            <a:endParaRPr lang="zh-CN" sz="1400" b="0">
              <a:latin typeface="微软雅黑" panose="020B0503020204020204" pitchFamily="34" charset="-122"/>
              <a:ea typeface="微软雅黑" panose="020B0503020204020204" pitchFamily="34" charset="-122"/>
              <a:cs typeface="微软雅黑" panose="020B0503020204020204" pitchFamily="34" charset="-122"/>
            </a:endParaRPr>
          </a:p>
          <a:p>
            <a:pPr indent="355600" fontAlgn="auto">
              <a:lnSpc>
                <a:spcPct val="150000"/>
              </a:lnSpc>
              <a:spcBef>
                <a:spcPts val="600"/>
              </a:spcBef>
            </a:pPr>
            <a:r>
              <a:rPr lang="zh-CN" sz="1400" b="0">
                <a:latin typeface="微软雅黑" panose="020B0503020204020204" pitchFamily="34" charset="-122"/>
                <a:ea typeface="微软雅黑" panose="020B0503020204020204" pitchFamily="34" charset="-122"/>
                <a:cs typeface="微软雅黑" panose="020B0503020204020204" pitchFamily="34" charset="-122"/>
              </a:rPr>
              <a:t>专精特新企业具有高市场占有率、高技术含量、高端制造领域、高附加值等鲜明特征。</a:t>
            </a:r>
            <a:r>
              <a:rPr lang="zh-CN" sz="1400" b="1">
                <a:latin typeface="微软雅黑" panose="020B0503020204020204" pitchFamily="34" charset="-122"/>
                <a:ea typeface="微软雅黑" panose="020B0503020204020204" pitchFamily="34" charset="-122"/>
                <a:cs typeface="微软雅黑" panose="020B0503020204020204" pitchFamily="34" charset="-122"/>
              </a:rPr>
              <a:t>中小企业是我国经济韧性的重要支撑，专精特新企业更是补链强链的生力军，是激发创新、稳定产业链供应链的重要力量。</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六边形 5"/>
          <p:cNvSpPr/>
          <p:nvPr/>
        </p:nvSpPr>
        <p:spPr>
          <a:xfrm>
            <a:off x="864870" y="4342765"/>
            <a:ext cx="10461625" cy="1981200"/>
          </a:xfrm>
          <a:prstGeom prst="hexagon">
            <a:avLst/>
          </a:prstGeom>
          <a:noFill/>
          <a:ln>
            <a:solidFill>
              <a:schemeClr val="accent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0161" tIns="550544" rIns="10160" bIns="550545" spcCol="1270" anchor="ctr"/>
          <a:lstStyle/>
          <a:p>
            <a:pPr algn="ctr" defTabSz="711200">
              <a:lnSpc>
                <a:spcPct val="90000"/>
              </a:lnSpc>
              <a:spcAft>
                <a:spcPct val="35000"/>
              </a:spcAft>
              <a:buFont typeface="Arial" panose="020B0604020202020204" pitchFamily="34" charset="0"/>
              <a:buNone/>
              <a:defRPr/>
            </a:pPr>
            <a:endParaRPr lang="zh-CN" sz="1200" b="0" noProof="1">
              <a:solidFill>
                <a:schemeClr val="tx1"/>
              </a:solidFill>
              <a:latin typeface="微软雅黑" panose="020B0503020204020204" pitchFamily="34" charset="-122"/>
              <a:ea typeface="微软雅黑" panose="020B0503020204020204" pitchFamily="34" charset="-122"/>
              <a:cs typeface="Heiti SC Light" charset="-122"/>
            </a:endParaRPr>
          </a:p>
        </p:txBody>
      </p:sp>
      <p:sp>
        <p:nvSpPr>
          <p:cNvPr id="2" name="文本框 1"/>
          <p:cNvSpPr txBox="1"/>
          <p:nvPr/>
        </p:nvSpPr>
        <p:spPr>
          <a:xfrm>
            <a:off x="6413500" y="2247265"/>
            <a:ext cx="4799330" cy="1783715"/>
          </a:xfrm>
          <a:prstGeom prst="rect">
            <a:avLst/>
          </a:prstGeom>
          <a:noFill/>
        </p:spPr>
        <p:txBody>
          <a:bodyPr wrap="square" rtlCol="0" anchor="t">
            <a:spAutoFit/>
          </a:bodyPr>
          <a:p>
            <a:pPr fontAlgn="auto">
              <a:lnSpc>
                <a:spcPct val="150000"/>
              </a:lnSpc>
              <a:spcBef>
                <a:spcPts val="600"/>
              </a:spcBef>
            </a:pPr>
            <a:r>
              <a:rPr lang="zh-CN" altLang="en-US" sz="1000"/>
              <a:t>3</a:t>
            </a:r>
            <a:r>
              <a:rPr lang="zh-CN" altLang="en-US" sz="1000" b="1"/>
              <a:t>、“特”</a:t>
            </a:r>
            <a:r>
              <a:rPr lang="zh-CN" altLang="en-US" sz="1000"/>
              <a:t>是指人无我有的独特的工艺、技术、配方或特殊原料研制生产的，具有地域特点和企业特色的产品。主要特征是产品的独特性、独有性、独家生产经营性，具有区别于其它同类产品的独立属性。</a:t>
            </a:r>
            <a:endParaRPr lang="zh-CN" altLang="en-US" sz="1000"/>
          </a:p>
          <a:p>
            <a:pPr fontAlgn="auto">
              <a:lnSpc>
                <a:spcPct val="150000"/>
              </a:lnSpc>
              <a:spcBef>
                <a:spcPts val="600"/>
              </a:spcBef>
            </a:pPr>
            <a:r>
              <a:rPr lang="zh-CN" altLang="en-US" sz="1000"/>
              <a:t>4、</a:t>
            </a:r>
            <a:r>
              <a:rPr lang="zh-CN" altLang="en-US" sz="1000" b="1"/>
              <a:t>“新”</a:t>
            </a:r>
            <a:r>
              <a:rPr lang="zh-CN" altLang="en-US" sz="1000"/>
              <a:t>指依靠自主创新、集成创新或引进消化吸收再创新方式开发的，区别于其他传统产品的升级换代的全新产品。主要特征是产品(技术)的创新性、先进性和功能的新颖性，比传统产品具有更高的技术含量、更大的附加值、更好经济效益和更加显著的社会效益。</a:t>
            </a:r>
            <a:endParaRPr lang="zh-CN" altLang="en-US" sz="1000"/>
          </a:p>
        </p:txBody>
      </p:sp>
      <p:sp>
        <p:nvSpPr>
          <p:cNvPr id="3" name="文本框 2"/>
          <p:cNvSpPr txBox="1"/>
          <p:nvPr/>
        </p:nvSpPr>
        <p:spPr>
          <a:xfrm>
            <a:off x="865505" y="2362200"/>
            <a:ext cx="4835525" cy="1553210"/>
          </a:xfrm>
          <a:prstGeom prst="rect">
            <a:avLst/>
          </a:prstGeom>
          <a:noFill/>
        </p:spPr>
        <p:txBody>
          <a:bodyPr wrap="square" rtlCol="0" anchor="t">
            <a:spAutoFit/>
          </a:bodyPr>
          <a:p>
            <a:pPr fontAlgn="auto">
              <a:lnSpc>
                <a:spcPct val="150000"/>
              </a:lnSpc>
              <a:spcBef>
                <a:spcPts val="600"/>
              </a:spcBef>
            </a:pPr>
            <a:r>
              <a:rPr lang="zh-CN" altLang="en-US" sz="1000">
                <a:sym typeface="+mn-ea"/>
              </a:rPr>
              <a:t>1、</a:t>
            </a:r>
            <a:r>
              <a:rPr lang="zh-CN" altLang="en-US" sz="1000" b="1">
                <a:sym typeface="+mn-ea"/>
              </a:rPr>
              <a:t>“专”</a:t>
            </a:r>
            <a:r>
              <a:rPr lang="zh-CN" altLang="en-US" sz="1000">
                <a:sym typeface="+mn-ea"/>
              </a:rPr>
              <a:t>是指专有技术或采用专有技术、专门工艺研制生产的，专用性强、专业特点明显的专门产品。主要特征是产品用途的专门性、生产工艺的专业性和技术的专有性。</a:t>
            </a:r>
            <a:endParaRPr lang="zh-CN" altLang="en-US" sz="1000"/>
          </a:p>
          <a:p>
            <a:pPr fontAlgn="auto">
              <a:lnSpc>
                <a:spcPct val="150000"/>
              </a:lnSpc>
              <a:spcBef>
                <a:spcPts val="600"/>
              </a:spcBef>
            </a:pPr>
            <a:r>
              <a:rPr lang="zh-CN" altLang="en-US" sz="1000">
                <a:sym typeface="+mn-ea"/>
              </a:rPr>
              <a:t>2</a:t>
            </a:r>
            <a:r>
              <a:rPr lang="zh-CN" altLang="en-US" sz="1000" b="1">
                <a:sym typeface="+mn-ea"/>
              </a:rPr>
              <a:t>、“精”</a:t>
            </a:r>
            <a:r>
              <a:rPr lang="zh-CN" altLang="en-US" sz="1000">
                <a:sym typeface="+mn-ea"/>
              </a:rPr>
              <a:t>是指采用先进适用技术或工艺，精心设计、精心制造，按照精益求精的理念完成生产过程的产品。主要特征是工艺技术的精深性、精巧性，产品的精致性、精细性、精确性和精美性。</a:t>
            </a:r>
            <a:endParaRPr lang="zh-CN" altLang="en-US" sz="100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标题 65"/>
          <p:cNvSpPr>
            <a:spLocks noGrp="1"/>
          </p:cNvSpPr>
          <p:nvPr>
            <p:ph type="title"/>
          </p:nvPr>
        </p:nvSpPr>
        <p:spPr>
          <a:xfrm>
            <a:off x="290830" y="318135"/>
            <a:ext cx="9518829" cy="562025"/>
          </a:xfrm>
        </p:spPr>
        <p:txBody>
          <a:bodyPr>
            <a:noAutofit/>
          </a:bodyPr>
          <a:p>
            <a:pPr algn="l"/>
            <a:r>
              <a:rPr lang="en-US" altLang="zh-CN" sz="3200" b="1" dirty="0">
                <a:solidFill>
                  <a:schemeClr val="accent1"/>
                </a:solidFill>
              </a:rPr>
              <a:t>1.5</a:t>
            </a:r>
            <a:r>
              <a:rPr lang="en-US" sz="3200" b="1" dirty="0">
                <a:solidFill>
                  <a:schemeClr val="accent1"/>
                </a:solidFill>
              </a:rPr>
              <a:t> </a:t>
            </a:r>
            <a:r>
              <a:rPr lang="zh-CN" altLang="en-US" sz="3200" b="1" dirty="0">
                <a:solidFill>
                  <a:schemeClr val="accent1"/>
                </a:solidFill>
              </a:rPr>
              <a:t>专精特新企业发展痛点</a:t>
            </a:r>
            <a:endParaRPr lang="zh-CN" altLang="en-US" sz="3200" b="1" dirty="0">
              <a:solidFill>
                <a:schemeClr val="accent1"/>
              </a:solidFill>
            </a:endParaRPr>
          </a:p>
        </p:txBody>
      </p:sp>
      <p:sp>
        <p:nvSpPr>
          <p:cNvPr id="7" name="矩形 6"/>
          <p:cNvSpPr/>
          <p:nvPr/>
        </p:nvSpPr>
        <p:spPr>
          <a:xfrm>
            <a:off x="2273300" y="1468755"/>
            <a:ext cx="7644765" cy="644525"/>
          </a:xfrm>
          <a:prstGeom prst="rect">
            <a:avLst/>
          </a:prstGeom>
          <a:noFill/>
          <a:ln w="19050">
            <a:solidFill>
              <a:srgbClr val="0070C0"/>
            </a:solidFill>
          </a:ln>
        </p:spPr>
        <p:txBody>
          <a:bodyPr wrap="square">
            <a:spAutoFit/>
          </a:bodyPr>
          <a:p>
            <a:pPr marL="360045" lvl="0" algn="l" fontAlgn="auto">
              <a:lnSpc>
                <a:spcPct val="120000"/>
              </a:lnSpc>
              <a:defRPr/>
            </a:pPr>
            <a:r>
              <a:rPr lang="zh-CN" altLang="en-US" b="1" dirty="0">
                <a:latin typeface="微软雅黑" panose="020B0503020204020204" pitchFamily="34" charset="-122"/>
                <a:ea typeface="微软雅黑" panose="020B0503020204020204" pitchFamily="34" charset="-122"/>
              </a:rPr>
              <a:t>缺乏完备的顶层设计。</a:t>
            </a:r>
            <a:r>
              <a:rPr lang="zh-CN" altLang="en-US" sz="1200" b="0" dirty="0">
                <a:latin typeface="微软雅黑" panose="020B0503020204020204" pitchFamily="34" charset="-122"/>
                <a:ea typeface="微软雅黑" panose="020B0503020204020204" pitchFamily="34" charset="-122"/>
              </a:rPr>
              <a:t>顶层设计是运用系统论的方法，从全局角度对某项任务或者某个项目的各方面、各层次、各要素统筹规划，以集中有效资源，高效快捷地实现目标。</a:t>
            </a:r>
            <a:endParaRPr lang="zh-CN" altLang="en-US" sz="1200" b="0" dirty="0">
              <a:latin typeface="微软雅黑" panose="020B0503020204020204" pitchFamily="34" charset="-122"/>
              <a:ea typeface="微软雅黑" panose="020B0503020204020204" pitchFamily="34" charset="-122"/>
            </a:endParaRPr>
          </a:p>
        </p:txBody>
      </p:sp>
      <p:grpSp>
        <p:nvGrpSpPr>
          <p:cNvPr id="4" name="组合 3"/>
          <p:cNvGrpSpPr/>
          <p:nvPr/>
        </p:nvGrpSpPr>
        <p:grpSpPr>
          <a:xfrm rot="0">
            <a:off x="1603375" y="1378585"/>
            <a:ext cx="825500" cy="825500"/>
            <a:chOff x="1170623" y="1306335"/>
            <a:chExt cx="734607" cy="734607"/>
          </a:xfrm>
        </p:grpSpPr>
        <p:sp>
          <p:nvSpPr>
            <p:cNvPr id="5" name="椭圆 4"/>
            <p:cNvSpPr/>
            <p:nvPr/>
          </p:nvSpPr>
          <p:spPr>
            <a:xfrm>
              <a:off x="1170623" y="1306335"/>
              <a:ext cx="734607" cy="73460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46"/>
            <p:cNvSpPr txBox="1"/>
            <p:nvPr/>
          </p:nvSpPr>
          <p:spPr>
            <a:xfrm>
              <a:off x="1305897" y="1386577"/>
              <a:ext cx="464820" cy="553914"/>
            </a:xfrm>
            <a:prstGeom prst="rect">
              <a:avLst/>
            </a:prstGeom>
            <a:noFill/>
          </p:spPr>
          <p:txBody>
            <a:bodyPr wrap="square" lIns="68580" tIns="34290" rIns="68580" bIns="34290" rtlCol="0">
              <a:spAutoFit/>
            </a:bodyPr>
            <a:p>
              <a:pPr algn="ctr"/>
              <a:r>
                <a:rPr lang="en-US" altLang="zh-CN" sz="3600" b="0" dirty="0">
                  <a:solidFill>
                    <a:schemeClr val="bg1"/>
                  </a:solidFill>
                  <a:latin typeface="Impact" panose="020B0806030902050204" pitchFamily="34" charset="0"/>
                  <a:cs typeface="Aharoni" panose="02010803020104030203" pitchFamily="2" charset="-79"/>
                </a:rPr>
                <a:t>A.</a:t>
              </a:r>
              <a:endParaRPr lang="en-US" altLang="zh-CN" sz="3600" b="0" dirty="0">
                <a:solidFill>
                  <a:schemeClr val="bg1"/>
                </a:solidFill>
                <a:latin typeface="Impact" panose="020B0806030902050204" pitchFamily="34" charset="0"/>
                <a:cs typeface="Aharoni" panose="02010803020104030203" pitchFamily="2" charset="-79"/>
              </a:endParaRPr>
            </a:p>
          </p:txBody>
        </p:sp>
      </p:grpSp>
      <p:sp>
        <p:nvSpPr>
          <p:cNvPr id="10" name="矩形 9"/>
          <p:cNvSpPr/>
          <p:nvPr/>
        </p:nvSpPr>
        <p:spPr>
          <a:xfrm>
            <a:off x="2273300" y="2491740"/>
            <a:ext cx="7644765" cy="644525"/>
          </a:xfrm>
          <a:prstGeom prst="rect">
            <a:avLst/>
          </a:prstGeom>
          <a:noFill/>
          <a:ln w="19050">
            <a:solidFill>
              <a:srgbClr val="0070C0"/>
            </a:solidFill>
          </a:ln>
        </p:spPr>
        <p:txBody>
          <a:bodyPr wrap="square">
            <a:spAutoFit/>
          </a:bodyPr>
          <a:p>
            <a:pPr marL="360045" lvl="0" algn="l" fontAlgn="auto">
              <a:lnSpc>
                <a:spcPct val="120000"/>
              </a:lnSpc>
              <a:defRPr/>
            </a:pPr>
            <a:r>
              <a:rPr lang="zh-CN" altLang="en-US" b="1" dirty="0">
                <a:latin typeface="微软雅黑" panose="020B0503020204020204" pitchFamily="34" charset="-122"/>
                <a:ea typeface="微软雅黑" panose="020B0503020204020204" pitchFamily="34" charset="-122"/>
              </a:rPr>
              <a:t>发展指导不足</a:t>
            </a:r>
            <a:r>
              <a:rPr lang="zh-CN" altLang="en-US" sz="1800" b="1"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专精特新</a:t>
            </a:r>
            <a:r>
              <a:rPr lang="zh-CN" altLang="en-US" sz="1200" b="0" dirty="0">
                <a:latin typeface="微软雅黑" panose="020B0503020204020204" pitchFamily="34" charset="-122"/>
                <a:ea typeface="微软雅黑" panose="020B0503020204020204" pitchFamily="34" charset="-122"/>
              </a:rPr>
              <a:t>市场变化之快，更需要管理者时刻把握市场动向。如何兼顾产品研发与企业发展方向，已成为专精特新企业们不得不面临的一大难题。</a:t>
            </a:r>
            <a:endParaRPr lang="zh-CN" altLang="en-US" sz="1200" b="0" dirty="0">
              <a:latin typeface="微软雅黑" panose="020B0503020204020204" pitchFamily="34" charset="-122"/>
              <a:ea typeface="微软雅黑" panose="020B0503020204020204" pitchFamily="34" charset="-122"/>
            </a:endParaRPr>
          </a:p>
        </p:txBody>
      </p:sp>
      <p:grpSp>
        <p:nvGrpSpPr>
          <p:cNvPr id="12" name="组合 11"/>
          <p:cNvGrpSpPr/>
          <p:nvPr/>
        </p:nvGrpSpPr>
        <p:grpSpPr>
          <a:xfrm rot="0">
            <a:off x="1603375" y="2401570"/>
            <a:ext cx="825500" cy="825500"/>
            <a:chOff x="1170623" y="1306335"/>
            <a:chExt cx="734607" cy="734607"/>
          </a:xfrm>
        </p:grpSpPr>
        <p:sp>
          <p:nvSpPr>
            <p:cNvPr id="14" name="椭圆 13"/>
            <p:cNvSpPr/>
            <p:nvPr/>
          </p:nvSpPr>
          <p:spPr>
            <a:xfrm>
              <a:off x="1170623" y="1306335"/>
              <a:ext cx="734607" cy="73460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46"/>
            <p:cNvSpPr txBox="1"/>
            <p:nvPr/>
          </p:nvSpPr>
          <p:spPr>
            <a:xfrm>
              <a:off x="1305897" y="1386577"/>
              <a:ext cx="464820" cy="553781"/>
            </a:xfrm>
            <a:prstGeom prst="rect">
              <a:avLst/>
            </a:prstGeom>
            <a:noFill/>
          </p:spPr>
          <p:txBody>
            <a:bodyPr wrap="square" lIns="68580" tIns="34290" rIns="68580" bIns="34290" rtlCol="0">
              <a:spAutoFit/>
            </a:bodyPr>
            <a:p>
              <a:pPr algn="ctr"/>
              <a:r>
                <a:rPr lang="en-US" altLang="zh-CN" sz="3600" b="0" dirty="0">
                  <a:solidFill>
                    <a:schemeClr val="bg1"/>
                  </a:solidFill>
                  <a:latin typeface="Impact" panose="020B0806030902050204" pitchFamily="34" charset="0"/>
                  <a:cs typeface="Aharoni" panose="02010803020104030203" pitchFamily="2" charset="-79"/>
                </a:rPr>
                <a:t>B.</a:t>
              </a:r>
              <a:endParaRPr lang="en-US" altLang="zh-CN" sz="3600" b="0" dirty="0">
                <a:solidFill>
                  <a:schemeClr val="bg1"/>
                </a:solidFill>
                <a:latin typeface="Impact" panose="020B0806030902050204" pitchFamily="34" charset="0"/>
                <a:cs typeface="Aharoni" panose="02010803020104030203" pitchFamily="2" charset="-79"/>
              </a:endParaRPr>
            </a:p>
          </p:txBody>
        </p:sp>
      </p:grpSp>
      <p:sp>
        <p:nvSpPr>
          <p:cNvPr id="17" name="矩形 16"/>
          <p:cNvSpPr/>
          <p:nvPr/>
        </p:nvSpPr>
        <p:spPr>
          <a:xfrm>
            <a:off x="2273300" y="3522980"/>
            <a:ext cx="7644765" cy="644525"/>
          </a:xfrm>
          <a:prstGeom prst="rect">
            <a:avLst/>
          </a:prstGeom>
          <a:noFill/>
          <a:ln w="19050">
            <a:solidFill>
              <a:srgbClr val="0070C0"/>
            </a:solidFill>
          </a:ln>
        </p:spPr>
        <p:txBody>
          <a:bodyPr wrap="square">
            <a:spAutoFit/>
          </a:bodyPr>
          <a:p>
            <a:pPr marL="360045" lvl="0" algn="l" fontAlgn="auto">
              <a:lnSpc>
                <a:spcPct val="120000"/>
              </a:lnSpc>
              <a:defRPr/>
            </a:pPr>
            <a:r>
              <a:rPr lang="zh-CN" altLang="en-US" sz="1800" b="1" dirty="0">
                <a:latin typeface="微软雅黑" panose="020B0503020204020204" pitchFamily="34" charset="-122"/>
                <a:ea typeface="微软雅黑" panose="020B0503020204020204" pitchFamily="34" charset="-122"/>
              </a:rPr>
              <a:t>运营支持不足。</a:t>
            </a:r>
            <a:r>
              <a:rPr lang="zh-CN" altLang="en-US" sz="1200" dirty="0">
                <a:latin typeface="微软雅黑" panose="020B0503020204020204" pitchFamily="34" charset="-122"/>
                <a:ea typeface="微软雅黑" panose="020B0503020204020204" pitchFamily="34" charset="-122"/>
              </a:rPr>
              <a:t>在合法合规经营、提升生产经营水平、资源循环使用、人力资源管理以及技术支持等诸多方面，专精特新企业也呈现出资源匮乏现象，亟需运营支持。</a:t>
            </a:r>
            <a:endParaRPr lang="zh-CN" altLang="en-US" sz="12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rot="0">
            <a:off x="1603375" y="3432810"/>
            <a:ext cx="825500" cy="825500"/>
            <a:chOff x="1170623" y="1306335"/>
            <a:chExt cx="734607" cy="734607"/>
          </a:xfrm>
        </p:grpSpPr>
        <p:sp>
          <p:nvSpPr>
            <p:cNvPr id="19" name="椭圆 18"/>
            <p:cNvSpPr/>
            <p:nvPr/>
          </p:nvSpPr>
          <p:spPr>
            <a:xfrm>
              <a:off x="1170623" y="1306335"/>
              <a:ext cx="734607" cy="73460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46"/>
            <p:cNvSpPr txBox="1"/>
            <p:nvPr/>
          </p:nvSpPr>
          <p:spPr>
            <a:xfrm>
              <a:off x="1305897" y="1386577"/>
              <a:ext cx="464820" cy="553781"/>
            </a:xfrm>
            <a:prstGeom prst="rect">
              <a:avLst/>
            </a:prstGeom>
            <a:noFill/>
          </p:spPr>
          <p:txBody>
            <a:bodyPr wrap="square" lIns="68580" tIns="34290" rIns="68580" bIns="34290" rtlCol="0">
              <a:spAutoFit/>
            </a:bodyPr>
            <a:p>
              <a:pPr algn="ctr"/>
              <a:r>
                <a:rPr lang="en-US" altLang="zh-CN" sz="3600" b="0" dirty="0">
                  <a:solidFill>
                    <a:schemeClr val="bg1"/>
                  </a:solidFill>
                  <a:latin typeface="Impact" panose="020B0806030902050204" pitchFamily="34" charset="0"/>
                  <a:cs typeface="Aharoni" panose="02010803020104030203" pitchFamily="2" charset="-79"/>
                </a:rPr>
                <a:t>C.</a:t>
              </a:r>
              <a:endParaRPr lang="en-US" altLang="zh-CN" sz="3600" b="0" dirty="0">
                <a:solidFill>
                  <a:schemeClr val="bg1"/>
                </a:solidFill>
                <a:latin typeface="Impact" panose="020B0806030902050204" pitchFamily="34" charset="0"/>
                <a:cs typeface="Aharoni" panose="02010803020104030203" pitchFamily="2" charset="-79"/>
              </a:endParaRPr>
            </a:p>
          </p:txBody>
        </p:sp>
      </p:grpSp>
      <p:sp>
        <p:nvSpPr>
          <p:cNvPr id="21" name="矩形 20"/>
          <p:cNvSpPr/>
          <p:nvPr/>
        </p:nvSpPr>
        <p:spPr>
          <a:xfrm>
            <a:off x="2277745" y="4500245"/>
            <a:ext cx="7644765" cy="644525"/>
          </a:xfrm>
          <a:prstGeom prst="rect">
            <a:avLst/>
          </a:prstGeom>
          <a:noFill/>
          <a:ln w="19050">
            <a:solidFill>
              <a:srgbClr val="0070C0"/>
            </a:solidFill>
          </a:ln>
        </p:spPr>
        <p:txBody>
          <a:bodyPr wrap="square">
            <a:spAutoFit/>
          </a:bodyPr>
          <a:p>
            <a:pPr marL="360045" lvl="0" algn="l" fontAlgn="auto">
              <a:lnSpc>
                <a:spcPct val="120000"/>
              </a:lnSpc>
              <a:defRPr/>
            </a:pPr>
            <a:r>
              <a:rPr lang="zh-CN" altLang="en-US" sz="1800" b="1" dirty="0">
                <a:latin typeface="微软雅黑" panose="020B0503020204020204" pitchFamily="34" charset="-122"/>
                <a:ea typeface="微软雅黑" panose="020B0503020204020204" pitchFamily="34" charset="-122"/>
              </a:rPr>
              <a:t>投融资渠道不足。</a:t>
            </a:r>
            <a:r>
              <a:rPr lang="zh-CN" altLang="en-US" sz="1200" dirty="0">
                <a:latin typeface="微软雅黑" panose="020B0503020204020204" pitchFamily="34" charset="-122"/>
                <a:ea typeface="微软雅黑" panose="020B0503020204020204" pitchFamily="34" charset="-122"/>
              </a:rPr>
              <a:t>专精特新企业投融资渠道多元化建设还不够，具有较高的资金断裂风险。如何获取投融资层面的实质性帮助，是专精特新企业亟需解决的一大难题</a:t>
            </a:r>
            <a:endParaRPr lang="zh-CN" altLang="en-US" sz="1200" dirty="0">
              <a:latin typeface="微软雅黑" panose="020B0503020204020204" pitchFamily="34" charset="-122"/>
              <a:ea typeface="微软雅黑" panose="020B0503020204020204" pitchFamily="34" charset="-122"/>
            </a:endParaRPr>
          </a:p>
        </p:txBody>
      </p:sp>
      <p:grpSp>
        <p:nvGrpSpPr>
          <p:cNvPr id="22" name="组合 21"/>
          <p:cNvGrpSpPr/>
          <p:nvPr/>
        </p:nvGrpSpPr>
        <p:grpSpPr>
          <a:xfrm rot="0">
            <a:off x="1607820" y="4410075"/>
            <a:ext cx="825500" cy="825500"/>
            <a:chOff x="1170623" y="1306335"/>
            <a:chExt cx="734607" cy="734607"/>
          </a:xfrm>
        </p:grpSpPr>
        <p:sp>
          <p:nvSpPr>
            <p:cNvPr id="23" name="椭圆 22"/>
            <p:cNvSpPr/>
            <p:nvPr/>
          </p:nvSpPr>
          <p:spPr>
            <a:xfrm>
              <a:off x="1170623" y="1306335"/>
              <a:ext cx="734607" cy="73460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文本框 46"/>
            <p:cNvSpPr txBox="1"/>
            <p:nvPr/>
          </p:nvSpPr>
          <p:spPr>
            <a:xfrm>
              <a:off x="1305897" y="1386577"/>
              <a:ext cx="464820" cy="553781"/>
            </a:xfrm>
            <a:prstGeom prst="rect">
              <a:avLst/>
            </a:prstGeom>
            <a:noFill/>
          </p:spPr>
          <p:txBody>
            <a:bodyPr wrap="square" lIns="68580" tIns="34290" rIns="68580" bIns="34290" rtlCol="0">
              <a:spAutoFit/>
            </a:bodyPr>
            <a:p>
              <a:pPr algn="ctr"/>
              <a:r>
                <a:rPr lang="en-US" altLang="zh-CN" sz="3600" b="0" dirty="0">
                  <a:solidFill>
                    <a:schemeClr val="bg1"/>
                  </a:solidFill>
                  <a:latin typeface="Impact" panose="020B0806030902050204" pitchFamily="34" charset="0"/>
                  <a:cs typeface="Aharoni" panose="02010803020104030203" pitchFamily="2" charset="-79"/>
                </a:rPr>
                <a:t>D.</a:t>
              </a:r>
              <a:endParaRPr lang="en-US" altLang="zh-CN" sz="3600" b="0" dirty="0">
                <a:solidFill>
                  <a:schemeClr val="bg1"/>
                </a:solidFill>
                <a:latin typeface="Impact" panose="020B0806030902050204" pitchFamily="34" charset="0"/>
                <a:cs typeface="Aharoni" panose="02010803020104030203" pitchFamily="2" charset="-79"/>
              </a:endParaRPr>
            </a:p>
          </p:txBody>
        </p:sp>
      </p:grpSp>
      <p:sp>
        <p:nvSpPr>
          <p:cNvPr id="25" name="矩形 24"/>
          <p:cNvSpPr/>
          <p:nvPr/>
        </p:nvSpPr>
        <p:spPr>
          <a:xfrm>
            <a:off x="2273300" y="5487035"/>
            <a:ext cx="7644765" cy="644525"/>
          </a:xfrm>
          <a:prstGeom prst="rect">
            <a:avLst/>
          </a:prstGeom>
          <a:noFill/>
          <a:ln w="19050">
            <a:solidFill>
              <a:srgbClr val="0070C0"/>
            </a:solidFill>
          </a:ln>
        </p:spPr>
        <p:txBody>
          <a:bodyPr wrap="square">
            <a:spAutoFit/>
          </a:bodyPr>
          <a:p>
            <a:pPr marL="360045" lvl="0" algn="l" fontAlgn="auto">
              <a:lnSpc>
                <a:spcPct val="120000"/>
              </a:lnSpc>
              <a:defRPr/>
            </a:pPr>
            <a:r>
              <a:rPr lang="zh-CN" altLang="en-US" sz="1800" b="1" dirty="0">
                <a:latin typeface="微软雅黑" panose="020B0503020204020204" pitchFamily="34" charset="-122"/>
                <a:ea typeface="微软雅黑" panose="020B0503020204020204" pitchFamily="34" charset="-122"/>
              </a:rPr>
              <a:t>生态共享不足。</a:t>
            </a:r>
            <a:r>
              <a:rPr lang="zh-CN" altLang="en-US" sz="1200" dirty="0">
                <a:latin typeface="微软雅黑" panose="020B0503020204020204" pitchFamily="34" charset="-122"/>
                <a:ea typeface="微软雅黑" panose="020B0503020204020204" pitchFamily="34" charset="-122"/>
              </a:rPr>
              <a:t>通过不断加深生产分工和产能协作的方式，帮助行业固定资源实现循环再使用，以形成链式反应或滚雪球式的集聚效应，促进生态内新生企业的快速成长。</a:t>
            </a:r>
            <a:endParaRPr lang="zh-CN" altLang="en-US" sz="1200"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rot="0">
            <a:off x="1603375" y="5396865"/>
            <a:ext cx="825500" cy="825500"/>
            <a:chOff x="1170623" y="1306335"/>
            <a:chExt cx="734607" cy="734607"/>
          </a:xfrm>
        </p:grpSpPr>
        <p:sp>
          <p:nvSpPr>
            <p:cNvPr id="27" name="椭圆 26"/>
            <p:cNvSpPr/>
            <p:nvPr/>
          </p:nvSpPr>
          <p:spPr>
            <a:xfrm>
              <a:off x="1170623" y="1306335"/>
              <a:ext cx="734607" cy="734607"/>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文本框 46"/>
            <p:cNvSpPr txBox="1"/>
            <p:nvPr/>
          </p:nvSpPr>
          <p:spPr>
            <a:xfrm>
              <a:off x="1305897" y="1386577"/>
              <a:ext cx="464820" cy="553781"/>
            </a:xfrm>
            <a:prstGeom prst="rect">
              <a:avLst/>
            </a:prstGeom>
            <a:noFill/>
          </p:spPr>
          <p:txBody>
            <a:bodyPr wrap="square" lIns="68580" tIns="34290" rIns="68580" bIns="34290" rtlCol="0">
              <a:spAutoFit/>
            </a:bodyPr>
            <a:p>
              <a:pPr algn="ctr"/>
              <a:r>
                <a:rPr lang="en-US" altLang="zh-CN" sz="3600" b="0" dirty="0">
                  <a:solidFill>
                    <a:schemeClr val="bg1"/>
                  </a:solidFill>
                  <a:latin typeface="Impact" panose="020B0806030902050204" pitchFamily="34" charset="0"/>
                  <a:cs typeface="Aharoni" panose="02010803020104030203" pitchFamily="2" charset="-79"/>
                </a:rPr>
                <a:t>E.</a:t>
              </a:r>
              <a:endParaRPr lang="en-US" altLang="zh-CN" sz="3600" b="0" dirty="0">
                <a:solidFill>
                  <a:schemeClr val="bg1"/>
                </a:solidFill>
                <a:latin typeface="Impact" panose="020B0806030902050204" pitchFamily="34" charset="0"/>
                <a:cs typeface="Aharoni" panose="02010803020104030203" pitchFamily="2" charset="-79"/>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 name="标题 65"/>
          <p:cNvSpPr>
            <a:spLocks noGrp="1"/>
          </p:cNvSpPr>
          <p:nvPr>
            <p:ph type="title"/>
          </p:nvPr>
        </p:nvSpPr>
        <p:spPr>
          <a:xfrm>
            <a:off x="331470" y="266065"/>
            <a:ext cx="9518829" cy="562025"/>
          </a:xfrm>
        </p:spPr>
        <p:txBody>
          <a:bodyPr>
            <a:normAutofit/>
          </a:bodyPr>
          <a:p>
            <a:r>
              <a:rPr lang="en-US" altLang="zh-CN" b="1" dirty="0">
                <a:solidFill>
                  <a:schemeClr val="accent1"/>
                </a:solidFill>
              </a:rPr>
              <a:t>1.6 </a:t>
            </a:r>
            <a:r>
              <a:rPr lang="zh-CN" altLang="en-US" b="1" dirty="0">
                <a:solidFill>
                  <a:schemeClr val="accent1"/>
                </a:solidFill>
              </a:rPr>
              <a:t>解决思路：专精特新需要资本顶层设计</a:t>
            </a:r>
            <a:endParaRPr lang="zh-CN" altLang="en-US" b="1" dirty="0">
              <a:solidFill>
                <a:schemeClr val="accent1"/>
              </a:solidFill>
            </a:endParaRPr>
          </a:p>
        </p:txBody>
      </p:sp>
      <p:sp>
        <p:nvSpPr>
          <p:cNvPr id="4" name="Freeform: Shape 17"/>
          <p:cNvSpPr/>
          <p:nvPr/>
        </p:nvSpPr>
        <p:spPr>
          <a:xfrm rot="16200000" flipH="1">
            <a:off x="9896641" y="5287832"/>
            <a:ext cx="627399" cy="2518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0" y="840"/>
                </a:lnTo>
                <a:lnTo>
                  <a:pt x="21600" y="21600"/>
                </a:lnTo>
                <a:lnTo>
                  <a:pt x="21591" y="15894"/>
                </a:lnTo>
                <a:lnTo>
                  <a:pt x="0" y="0"/>
                </a:lnTo>
                <a:close/>
              </a:path>
            </a:pathLst>
          </a:custGeom>
          <a:solidFill>
            <a:schemeClr val="accent1"/>
          </a:solidFill>
          <a:ln w="12700" cap="flat">
            <a:noFill/>
            <a:miter lim="400000"/>
          </a:ln>
          <a:effec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Arrow: Right 18"/>
          <p:cNvSpPr/>
          <p:nvPr/>
        </p:nvSpPr>
        <p:spPr>
          <a:xfrm rot="16200000">
            <a:off x="8179929" y="5297046"/>
            <a:ext cx="1642057" cy="232186"/>
          </a:xfrm>
          <a:prstGeom prst="rightArrow">
            <a:avLst>
              <a:gd name="adj1" fmla="val 42611"/>
              <a:gd name="adj2" fmla="val 85179"/>
            </a:avLst>
          </a:prstGeom>
          <a:solidFill>
            <a:schemeClr val="accent1"/>
          </a:solidFill>
          <a:ln w="12700" cap="flat">
            <a:noFill/>
            <a:miter lim="400000"/>
          </a:ln>
          <a:effec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6" name="Freeform: Shape 15"/>
          <p:cNvSpPr/>
          <p:nvPr/>
        </p:nvSpPr>
        <p:spPr>
          <a:xfrm rot="16200000" flipH="1">
            <a:off x="9001085" y="5808407"/>
            <a:ext cx="626356" cy="1478194"/>
          </a:xfrm>
          <a:custGeom>
            <a:avLst/>
            <a:gdLst/>
            <a:ahLst/>
            <a:cxnLst>
              <a:cxn ang="0">
                <a:pos x="wd2" y="hd2"/>
              </a:cxn>
              <a:cxn ang="5400000">
                <a:pos x="wd2" y="hd2"/>
              </a:cxn>
              <a:cxn ang="10800000">
                <a:pos x="wd2" y="hd2"/>
              </a:cxn>
              <a:cxn ang="16200000">
                <a:pos x="wd2" y="hd2"/>
              </a:cxn>
            </a:cxnLst>
            <a:rect l="0" t="0" r="r" b="b"/>
            <a:pathLst>
              <a:path w="21600" h="21600" extrusionOk="0">
                <a:moveTo>
                  <a:pt x="4" y="0"/>
                </a:moveTo>
                <a:lnTo>
                  <a:pt x="0" y="1391"/>
                </a:lnTo>
                <a:lnTo>
                  <a:pt x="21600" y="21600"/>
                </a:lnTo>
                <a:lnTo>
                  <a:pt x="21600" y="12014"/>
                </a:lnTo>
                <a:lnTo>
                  <a:pt x="4" y="0"/>
                </a:lnTo>
                <a:close/>
              </a:path>
            </a:pathLst>
          </a:custGeom>
          <a:solidFill>
            <a:schemeClr val="accent1"/>
          </a:solidFill>
          <a:ln w="12700" cap="flat">
            <a:noFill/>
            <a:miter lim="400000"/>
          </a:ln>
          <a:effec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 name="Arrow: Right 16"/>
          <p:cNvSpPr/>
          <p:nvPr/>
        </p:nvSpPr>
        <p:spPr>
          <a:xfrm rot="16200000">
            <a:off x="7393251" y="4888512"/>
            <a:ext cx="2459126" cy="232186"/>
          </a:xfrm>
          <a:prstGeom prst="rightArrow">
            <a:avLst>
              <a:gd name="adj1" fmla="val 42611"/>
              <a:gd name="adj2" fmla="val 85179"/>
            </a:avLst>
          </a:prstGeom>
          <a:solidFill>
            <a:schemeClr val="accent1"/>
          </a:solidFill>
          <a:ln w="12700" cap="flat">
            <a:noFill/>
            <a:miter lim="400000"/>
          </a:ln>
          <a:effec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Freeform: Shape 13"/>
          <p:cNvSpPr/>
          <p:nvPr/>
        </p:nvSpPr>
        <p:spPr>
          <a:xfrm rot="16200000" flipH="1">
            <a:off x="7979738" y="6216337"/>
            <a:ext cx="628069" cy="660620"/>
          </a:xfrm>
          <a:custGeom>
            <a:avLst/>
            <a:gdLst/>
            <a:ahLst/>
            <a:cxnLst>
              <a:cxn ang="0">
                <a:pos x="wd2" y="hd2"/>
              </a:cxn>
              <a:cxn ang="5400000">
                <a:pos x="wd2" y="hd2"/>
              </a:cxn>
              <a:cxn ang="10800000">
                <a:pos x="wd2" y="hd2"/>
              </a:cxn>
              <a:cxn ang="16200000">
                <a:pos x="wd2" y="hd2"/>
              </a:cxn>
            </a:cxnLst>
            <a:rect l="0" t="0" r="r" b="b"/>
            <a:pathLst>
              <a:path w="21600" h="21600" extrusionOk="0">
                <a:moveTo>
                  <a:pt x="61" y="8656"/>
                </a:moveTo>
                <a:lnTo>
                  <a:pt x="21589" y="0"/>
                </a:lnTo>
                <a:lnTo>
                  <a:pt x="21600" y="21600"/>
                </a:lnTo>
                <a:lnTo>
                  <a:pt x="0" y="11830"/>
                </a:lnTo>
                <a:lnTo>
                  <a:pt x="61" y="8656"/>
                </a:lnTo>
                <a:close/>
              </a:path>
            </a:pathLst>
          </a:custGeom>
          <a:solidFill>
            <a:schemeClr val="accent1"/>
          </a:solidFill>
          <a:ln w="12700" cap="flat">
            <a:noFill/>
            <a:miter lim="400000"/>
          </a:ln>
          <a:effec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Arrow: Right 14"/>
          <p:cNvSpPr/>
          <p:nvPr/>
        </p:nvSpPr>
        <p:spPr>
          <a:xfrm rot="16200000">
            <a:off x="6549831" y="4391641"/>
            <a:ext cx="3452867" cy="232186"/>
          </a:xfrm>
          <a:prstGeom prst="rightArrow">
            <a:avLst>
              <a:gd name="adj1" fmla="val 42611"/>
              <a:gd name="adj2" fmla="val 85179"/>
            </a:avLst>
          </a:prstGeom>
          <a:solidFill>
            <a:schemeClr val="accent1"/>
          </a:solidFill>
          <a:ln w="12700" cap="flat">
            <a:noFill/>
            <a:miter lim="400000"/>
          </a:ln>
          <a:effec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 name="Freeform: Shape 11"/>
          <p:cNvSpPr/>
          <p:nvPr/>
        </p:nvSpPr>
        <p:spPr>
          <a:xfrm rot="16200000" flipH="1">
            <a:off x="6926781" y="5823620"/>
            <a:ext cx="627439" cy="1446684"/>
          </a:xfrm>
          <a:custGeom>
            <a:avLst/>
            <a:gdLst/>
            <a:ahLst/>
            <a:cxnLst>
              <a:cxn ang="0">
                <a:pos x="wd2" y="hd2"/>
              </a:cxn>
              <a:cxn ang="5400000">
                <a:pos x="wd2" y="hd2"/>
              </a:cxn>
              <a:cxn ang="10800000">
                <a:pos x="wd2" y="hd2"/>
              </a:cxn>
              <a:cxn ang="16200000">
                <a:pos x="wd2" y="hd2"/>
              </a:cxn>
            </a:cxnLst>
            <a:rect l="0" t="0" r="r" b="b"/>
            <a:pathLst>
              <a:path w="21600" h="21600" extrusionOk="0">
                <a:moveTo>
                  <a:pt x="27" y="20157"/>
                </a:moveTo>
                <a:lnTo>
                  <a:pt x="21588" y="0"/>
                </a:lnTo>
                <a:lnTo>
                  <a:pt x="21600" y="9767"/>
                </a:lnTo>
                <a:lnTo>
                  <a:pt x="0" y="21600"/>
                </a:lnTo>
                <a:lnTo>
                  <a:pt x="27" y="20157"/>
                </a:lnTo>
                <a:close/>
              </a:path>
            </a:pathLst>
          </a:custGeom>
          <a:solidFill>
            <a:schemeClr val="accent1"/>
          </a:solidFill>
          <a:ln w="12700" cap="flat">
            <a:noFill/>
            <a:miter lim="400000"/>
          </a:ln>
          <a:effec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 name="Arrow: Right 12"/>
          <p:cNvSpPr/>
          <p:nvPr/>
        </p:nvSpPr>
        <p:spPr>
          <a:xfrm rot="16200000">
            <a:off x="6683739" y="4888511"/>
            <a:ext cx="2459126" cy="232186"/>
          </a:xfrm>
          <a:prstGeom prst="rightArrow">
            <a:avLst>
              <a:gd name="adj1" fmla="val 42611"/>
              <a:gd name="adj2" fmla="val 85179"/>
            </a:avLst>
          </a:prstGeom>
          <a:solidFill>
            <a:schemeClr val="accent1"/>
          </a:solidFill>
          <a:ln w="12700" cap="flat">
            <a:noFill/>
            <a:miter lim="400000"/>
          </a:ln>
          <a:effec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2" name="Freeform: Shape 9"/>
          <p:cNvSpPr/>
          <p:nvPr/>
        </p:nvSpPr>
        <p:spPr>
          <a:xfrm rot="16200000" flipH="1">
            <a:off x="6036175" y="5292416"/>
            <a:ext cx="628478" cy="2508054"/>
          </a:xfrm>
          <a:custGeom>
            <a:avLst/>
            <a:gdLst/>
            <a:ahLst/>
            <a:cxnLst>
              <a:cxn ang="0">
                <a:pos x="wd2" y="hd2"/>
              </a:cxn>
              <a:cxn ang="5400000">
                <a:pos x="wd2" y="hd2"/>
              </a:cxn>
              <a:cxn ang="10800000">
                <a:pos x="wd2" y="hd2"/>
              </a:cxn>
              <a:cxn ang="16200000">
                <a:pos x="wd2" y="hd2"/>
              </a:cxn>
            </a:cxnLst>
            <a:rect l="0" t="0" r="r" b="b"/>
            <a:pathLst>
              <a:path w="21600" h="21600" extrusionOk="0">
                <a:moveTo>
                  <a:pt x="0" y="20728"/>
                </a:moveTo>
                <a:lnTo>
                  <a:pt x="21600" y="0"/>
                </a:lnTo>
                <a:lnTo>
                  <a:pt x="21591" y="5658"/>
                </a:lnTo>
                <a:lnTo>
                  <a:pt x="48" y="21600"/>
                </a:lnTo>
                <a:lnTo>
                  <a:pt x="0" y="20728"/>
                </a:lnTo>
                <a:close/>
              </a:path>
            </a:pathLst>
          </a:custGeom>
          <a:solidFill>
            <a:schemeClr val="accent1"/>
          </a:solidFill>
          <a:ln w="12700" cap="flat">
            <a:noFill/>
            <a:miter lim="400000"/>
          </a:ln>
          <a:effec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 name="Arrow: Right 10"/>
          <p:cNvSpPr/>
          <p:nvPr/>
        </p:nvSpPr>
        <p:spPr>
          <a:xfrm rot="16200000">
            <a:off x="6731122" y="5297047"/>
            <a:ext cx="1642057" cy="232186"/>
          </a:xfrm>
          <a:prstGeom prst="rightArrow">
            <a:avLst>
              <a:gd name="adj1" fmla="val 42611"/>
              <a:gd name="adj2" fmla="val 85179"/>
            </a:avLst>
          </a:prstGeom>
          <a:solidFill>
            <a:schemeClr val="accent1"/>
          </a:solidFill>
          <a:ln w="12700" cap="flat">
            <a:noFill/>
            <a:miter lim="400000"/>
          </a:ln>
          <a:effectLst/>
        </p:spPr>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 name="矩形 20"/>
          <p:cNvSpPr/>
          <p:nvPr/>
        </p:nvSpPr>
        <p:spPr>
          <a:xfrm>
            <a:off x="6122947" y="4043585"/>
            <a:ext cx="486254" cy="4862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Lt"/>
              <a:ea typeface="思源黑体 CN Light"/>
              <a:cs typeface="+mn-cs"/>
            </a:endParaRPr>
          </a:p>
        </p:txBody>
      </p:sp>
      <p:sp>
        <p:nvSpPr>
          <p:cNvPr id="27" name="文本框 26"/>
          <p:cNvSpPr txBox="1"/>
          <p:nvPr/>
        </p:nvSpPr>
        <p:spPr>
          <a:xfrm>
            <a:off x="5597336" y="4687110"/>
            <a:ext cx="1524000" cy="368935"/>
          </a:xfrm>
          <a:prstGeom prst="rect">
            <a:avLst/>
          </a:prstGeom>
          <a:noFill/>
        </p:spPr>
        <p:txBody>
          <a:bodyPr wrap="none" lIns="0" tIns="0" rIns="0" bIns="0" rtlCol="0">
            <a:spAutoFit/>
          </a:bodyPr>
          <a:p>
            <a:pPr marL="0" marR="0" lvl="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ea"/>
              </a:rPr>
              <a:t>资本是方法</a:t>
            </a:r>
            <a:endParaRPr kumimoji="0" lang="zh-CN" altLang="en-US" sz="2400" b="1" i="0" u="none" strike="noStrike" kern="1200" cap="none" spc="0" normalizeH="0" baseline="0" noProof="0" dirty="0">
              <a:ln>
                <a:noFill/>
              </a:ln>
              <a:solidFill>
                <a:schemeClr val="accent1"/>
              </a:solidFill>
              <a:effectLst/>
              <a:uLnTx/>
              <a:uFillTx/>
              <a:latin typeface="+mn-ea"/>
            </a:endParaRPr>
          </a:p>
        </p:txBody>
      </p:sp>
      <p:sp>
        <p:nvSpPr>
          <p:cNvPr id="32" name="矩形 31"/>
          <p:cNvSpPr/>
          <p:nvPr/>
        </p:nvSpPr>
        <p:spPr>
          <a:xfrm>
            <a:off x="6886201" y="2590264"/>
            <a:ext cx="486254" cy="4862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Lt"/>
              <a:ea typeface="思源黑体 CN Light"/>
              <a:cs typeface="+mn-cs"/>
            </a:endParaRPr>
          </a:p>
        </p:txBody>
      </p:sp>
      <p:sp>
        <p:nvSpPr>
          <p:cNvPr id="23" name="Shape 4725"/>
          <p:cNvSpPr/>
          <p:nvPr/>
        </p:nvSpPr>
        <p:spPr>
          <a:xfrm>
            <a:off x="7011670" y="2692400"/>
            <a:ext cx="233033" cy="264104"/>
          </a:xfrm>
          <a:custGeom>
            <a:avLst/>
            <a:gdLst/>
            <a:ahLst/>
            <a:cxnLst>
              <a:cxn ang="0">
                <a:pos x="wd2" y="hd2"/>
              </a:cxn>
              <a:cxn ang="5400000">
                <a:pos x="wd2" y="hd2"/>
              </a:cxn>
              <a:cxn ang="10800000">
                <a:pos x="wd2" y="hd2"/>
              </a:cxn>
              <a:cxn ang="16200000">
                <a:pos x="wd2" y="hd2"/>
              </a:cxn>
            </a:cxnLst>
            <a:rect l="0" t="0" r="r" b="b"/>
            <a:pathLst>
              <a:path w="21600" h="21600" extrusionOk="0">
                <a:moveTo>
                  <a:pt x="10821" y="0"/>
                </a:moveTo>
                <a:cubicBezTo>
                  <a:pt x="12301" y="0"/>
                  <a:pt x="13695" y="112"/>
                  <a:pt x="15006" y="336"/>
                </a:cubicBezTo>
                <a:cubicBezTo>
                  <a:pt x="16316" y="598"/>
                  <a:pt x="17458" y="934"/>
                  <a:pt x="18472" y="1345"/>
                </a:cubicBezTo>
                <a:cubicBezTo>
                  <a:pt x="19402" y="1756"/>
                  <a:pt x="20163" y="2205"/>
                  <a:pt x="20755" y="2803"/>
                </a:cubicBezTo>
                <a:cubicBezTo>
                  <a:pt x="21304" y="3363"/>
                  <a:pt x="21600" y="3961"/>
                  <a:pt x="21600" y="4559"/>
                </a:cubicBezTo>
                <a:cubicBezTo>
                  <a:pt x="21600" y="17003"/>
                  <a:pt x="21600" y="17003"/>
                  <a:pt x="21600" y="17003"/>
                </a:cubicBezTo>
                <a:cubicBezTo>
                  <a:pt x="21600" y="17639"/>
                  <a:pt x="21304" y="18237"/>
                  <a:pt x="20755" y="18797"/>
                </a:cubicBezTo>
                <a:cubicBezTo>
                  <a:pt x="20163" y="19358"/>
                  <a:pt x="19402" y="19844"/>
                  <a:pt x="18472" y="20217"/>
                </a:cubicBezTo>
                <a:cubicBezTo>
                  <a:pt x="17458" y="20666"/>
                  <a:pt x="16316" y="21002"/>
                  <a:pt x="15006" y="21226"/>
                </a:cubicBezTo>
                <a:cubicBezTo>
                  <a:pt x="13695" y="21488"/>
                  <a:pt x="12301" y="21600"/>
                  <a:pt x="10821" y="21600"/>
                </a:cubicBezTo>
                <a:cubicBezTo>
                  <a:pt x="9299" y="21600"/>
                  <a:pt x="7905" y="21488"/>
                  <a:pt x="6594" y="21226"/>
                </a:cubicBezTo>
                <a:cubicBezTo>
                  <a:pt x="5284" y="21002"/>
                  <a:pt x="4142" y="20666"/>
                  <a:pt x="3170" y="20217"/>
                </a:cubicBezTo>
                <a:cubicBezTo>
                  <a:pt x="2198" y="19844"/>
                  <a:pt x="1437" y="19358"/>
                  <a:pt x="888" y="18797"/>
                </a:cubicBezTo>
                <a:cubicBezTo>
                  <a:pt x="296" y="18237"/>
                  <a:pt x="0" y="17639"/>
                  <a:pt x="0" y="17003"/>
                </a:cubicBezTo>
                <a:cubicBezTo>
                  <a:pt x="0" y="4559"/>
                  <a:pt x="0" y="4559"/>
                  <a:pt x="0" y="4559"/>
                </a:cubicBezTo>
                <a:cubicBezTo>
                  <a:pt x="0" y="3961"/>
                  <a:pt x="296" y="3363"/>
                  <a:pt x="888" y="2803"/>
                </a:cubicBezTo>
                <a:cubicBezTo>
                  <a:pt x="1437" y="2205"/>
                  <a:pt x="2198" y="1756"/>
                  <a:pt x="3170" y="1345"/>
                </a:cubicBezTo>
                <a:cubicBezTo>
                  <a:pt x="4142" y="934"/>
                  <a:pt x="5284" y="598"/>
                  <a:pt x="6594" y="336"/>
                </a:cubicBezTo>
                <a:cubicBezTo>
                  <a:pt x="7905" y="112"/>
                  <a:pt x="9299" y="0"/>
                  <a:pt x="10821" y="0"/>
                </a:cubicBezTo>
                <a:close/>
                <a:moveTo>
                  <a:pt x="10821" y="822"/>
                </a:moveTo>
                <a:cubicBezTo>
                  <a:pt x="9342" y="822"/>
                  <a:pt x="7989" y="934"/>
                  <a:pt x="6805" y="1158"/>
                </a:cubicBezTo>
                <a:cubicBezTo>
                  <a:pt x="5622" y="1383"/>
                  <a:pt x="4607" y="1682"/>
                  <a:pt x="3720" y="2018"/>
                </a:cubicBezTo>
                <a:cubicBezTo>
                  <a:pt x="2832" y="2392"/>
                  <a:pt x="2156" y="2803"/>
                  <a:pt x="1691" y="3214"/>
                </a:cubicBezTo>
                <a:cubicBezTo>
                  <a:pt x="1184" y="3662"/>
                  <a:pt x="972" y="4111"/>
                  <a:pt x="972" y="4559"/>
                </a:cubicBezTo>
                <a:cubicBezTo>
                  <a:pt x="972" y="5008"/>
                  <a:pt x="1184" y="5456"/>
                  <a:pt x="1691" y="5904"/>
                </a:cubicBezTo>
                <a:cubicBezTo>
                  <a:pt x="2156" y="6353"/>
                  <a:pt x="2832" y="6727"/>
                  <a:pt x="3720" y="7100"/>
                </a:cubicBezTo>
                <a:cubicBezTo>
                  <a:pt x="4607" y="7437"/>
                  <a:pt x="5622" y="7736"/>
                  <a:pt x="6805" y="7960"/>
                </a:cubicBezTo>
                <a:cubicBezTo>
                  <a:pt x="7989" y="8184"/>
                  <a:pt x="9342" y="8296"/>
                  <a:pt x="10821" y="8296"/>
                </a:cubicBezTo>
                <a:cubicBezTo>
                  <a:pt x="12258" y="8296"/>
                  <a:pt x="13611" y="8184"/>
                  <a:pt x="14795" y="7960"/>
                </a:cubicBezTo>
                <a:cubicBezTo>
                  <a:pt x="15978" y="7736"/>
                  <a:pt x="17035" y="7437"/>
                  <a:pt x="17923" y="7100"/>
                </a:cubicBezTo>
                <a:cubicBezTo>
                  <a:pt x="18768" y="6727"/>
                  <a:pt x="19486" y="6353"/>
                  <a:pt x="19951" y="5904"/>
                </a:cubicBezTo>
                <a:cubicBezTo>
                  <a:pt x="20416" y="5456"/>
                  <a:pt x="20670" y="5008"/>
                  <a:pt x="20670" y="4559"/>
                </a:cubicBezTo>
                <a:cubicBezTo>
                  <a:pt x="20670" y="4111"/>
                  <a:pt x="20416" y="3662"/>
                  <a:pt x="19951" y="3214"/>
                </a:cubicBezTo>
                <a:cubicBezTo>
                  <a:pt x="19486" y="2803"/>
                  <a:pt x="18768" y="2392"/>
                  <a:pt x="17923" y="2018"/>
                </a:cubicBezTo>
                <a:cubicBezTo>
                  <a:pt x="17035" y="1682"/>
                  <a:pt x="15978" y="1383"/>
                  <a:pt x="14795" y="1158"/>
                </a:cubicBezTo>
                <a:cubicBezTo>
                  <a:pt x="13611" y="934"/>
                  <a:pt x="12258" y="822"/>
                  <a:pt x="10821" y="822"/>
                </a:cubicBezTo>
                <a:close/>
                <a:moveTo>
                  <a:pt x="20670" y="8707"/>
                </a:moveTo>
                <a:cubicBezTo>
                  <a:pt x="20670" y="6428"/>
                  <a:pt x="20670" y="6428"/>
                  <a:pt x="20670" y="6428"/>
                </a:cubicBezTo>
                <a:cubicBezTo>
                  <a:pt x="20247" y="6839"/>
                  <a:pt x="19698" y="7212"/>
                  <a:pt x="19022" y="7549"/>
                </a:cubicBezTo>
                <a:cubicBezTo>
                  <a:pt x="18345" y="7848"/>
                  <a:pt x="17584" y="8147"/>
                  <a:pt x="16739" y="8371"/>
                </a:cubicBezTo>
                <a:cubicBezTo>
                  <a:pt x="15894" y="8633"/>
                  <a:pt x="14964" y="8819"/>
                  <a:pt x="13991" y="8931"/>
                </a:cubicBezTo>
                <a:cubicBezTo>
                  <a:pt x="12977" y="9081"/>
                  <a:pt x="11920" y="9156"/>
                  <a:pt x="10821" y="9156"/>
                </a:cubicBezTo>
                <a:cubicBezTo>
                  <a:pt x="9722" y="9156"/>
                  <a:pt x="8665" y="9081"/>
                  <a:pt x="7651" y="8931"/>
                </a:cubicBezTo>
                <a:cubicBezTo>
                  <a:pt x="6636" y="8819"/>
                  <a:pt x="5706" y="8633"/>
                  <a:pt x="4861" y="8371"/>
                </a:cubicBezTo>
                <a:cubicBezTo>
                  <a:pt x="4016" y="8147"/>
                  <a:pt x="3255" y="7848"/>
                  <a:pt x="2578" y="7549"/>
                </a:cubicBezTo>
                <a:cubicBezTo>
                  <a:pt x="1902" y="7212"/>
                  <a:pt x="1353" y="6839"/>
                  <a:pt x="972" y="6428"/>
                </a:cubicBezTo>
                <a:cubicBezTo>
                  <a:pt x="972" y="8707"/>
                  <a:pt x="972" y="8707"/>
                  <a:pt x="972" y="8707"/>
                </a:cubicBezTo>
                <a:cubicBezTo>
                  <a:pt x="972" y="9156"/>
                  <a:pt x="1184" y="9604"/>
                  <a:pt x="1691" y="10053"/>
                </a:cubicBezTo>
                <a:cubicBezTo>
                  <a:pt x="2156" y="10464"/>
                  <a:pt x="2832" y="10875"/>
                  <a:pt x="3720" y="11248"/>
                </a:cubicBezTo>
                <a:cubicBezTo>
                  <a:pt x="4607" y="11585"/>
                  <a:pt x="5622" y="11884"/>
                  <a:pt x="6805" y="12108"/>
                </a:cubicBezTo>
                <a:cubicBezTo>
                  <a:pt x="7989" y="12332"/>
                  <a:pt x="9342" y="12444"/>
                  <a:pt x="10821" y="12444"/>
                </a:cubicBezTo>
                <a:cubicBezTo>
                  <a:pt x="12258" y="12444"/>
                  <a:pt x="13611" y="12332"/>
                  <a:pt x="14795" y="12108"/>
                </a:cubicBezTo>
                <a:cubicBezTo>
                  <a:pt x="15978" y="11884"/>
                  <a:pt x="17035" y="11585"/>
                  <a:pt x="17923" y="11248"/>
                </a:cubicBezTo>
                <a:cubicBezTo>
                  <a:pt x="18768" y="10875"/>
                  <a:pt x="19486" y="10464"/>
                  <a:pt x="19951" y="10053"/>
                </a:cubicBezTo>
                <a:cubicBezTo>
                  <a:pt x="20416" y="9604"/>
                  <a:pt x="20670" y="9156"/>
                  <a:pt x="20670" y="8707"/>
                </a:cubicBezTo>
                <a:close/>
                <a:moveTo>
                  <a:pt x="20670" y="12893"/>
                </a:moveTo>
                <a:cubicBezTo>
                  <a:pt x="20670" y="10613"/>
                  <a:pt x="20670" y="10613"/>
                  <a:pt x="20670" y="10613"/>
                </a:cubicBezTo>
                <a:cubicBezTo>
                  <a:pt x="20247" y="10987"/>
                  <a:pt x="19698" y="11361"/>
                  <a:pt x="19022" y="11660"/>
                </a:cubicBezTo>
                <a:cubicBezTo>
                  <a:pt x="18345" y="11996"/>
                  <a:pt x="17584" y="12295"/>
                  <a:pt x="16739" y="12556"/>
                </a:cubicBezTo>
                <a:cubicBezTo>
                  <a:pt x="15894" y="12781"/>
                  <a:pt x="14964" y="12967"/>
                  <a:pt x="13991" y="13080"/>
                </a:cubicBezTo>
                <a:cubicBezTo>
                  <a:pt x="12977" y="13192"/>
                  <a:pt x="11920" y="13266"/>
                  <a:pt x="10821" y="13266"/>
                </a:cubicBezTo>
                <a:cubicBezTo>
                  <a:pt x="9722" y="13266"/>
                  <a:pt x="8665" y="13192"/>
                  <a:pt x="7651" y="13080"/>
                </a:cubicBezTo>
                <a:cubicBezTo>
                  <a:pt x="6636" y="12967"/>
                  <a:pt x="5706" y="12781"/>
                  <a:pt x="4861" y="12556"/>
                </a:cubicBezTo>
                <a:cubicBezTo>
                  <a:pt x="4016" y="12295"/>
                  <a:pt x="3255" y="11996"/>
                  <a:pt x="2578" y="11660"/>
                </a:cubicBezTo>
                <a:cubicBezTo>
                  <a:pt x="1902" y="11361"/>
                  <a:pt x="1353" y="10987"/>
                  <a:pt x="972" y="10613"/>
                </a:cubicBezTo>
                <a:cubicBezTo>
                  <a:pt x="972" y="12893"/>
                  <a:pt x="972" y="12893"/>
                  <a:pt x="972" y="12893"/>
                </a:cubicBezTo>
                <a:cubicBezTo>
                  <a:pt x="972" y="13304"/>
                  <a:pt x="1184" y="13752"/>
                  <a:pt x="1691" y="14201"/>
                </a:cubicBezTo>
                <a:cubicBezTo>
                  <a:pt x="2156" y="14649"/>
                  <a:pt x="2832" y="15060"/>
                  <a:pt x="3720" y="15397"/>
                </a:cubicBezTo>
                <a:cubicBezTo>
                  <a:pt x="4607" y="15770"/>
                  <a:pt x="5622" y="16069"/>
                  <a:pt x="6805" y="16256"/>
                </a:cubicBezTo>
                <a:cubicBezTo>
                  <a:pt x="7989" y="16480"/>
                  <a:pt x="9342" y="16592"/>
                  <a:pt x="10821" y="16592"/>
                </a:cubicBezTo>
                <a:cubicBezTo>
                  <a:pt x="12258" y="16592"/>
                  <a:pt x="13611" y="16480"/>
                  <a:pt x="14795" y="16256"/>
                </a:cubicBezTo>
                <a:cubicBezTo>
                  <a:pt x="15978" y="16069"/>
                  <a:pt x="17035" y="15770"/>
                  <a:pt x="17923" y="15397"/>
                </a:cubicBezTo>
                <a:cubicBezTo>
                  <a:pt x="18768" y="15060"/>
                  <a:pt x="19486" y="14649"/>
                  <a:pt x="19951" y="14201"/>
                </a:cubicBezTo>
                <a:cubicBezTo>
                  <a:pt x="20416" y="13752"/>
                  <a:pt x="20670" y="13304"/>
                  <a:pt x="20670" y="12893"/>
                </a:cubicBezTo>
                <a:close/>
                <a:moveTo>
                  <a:pt x="20670" y="16181"/>
                </a:moveTo>
                <a:cubicBezTo>
                  <a:pt x="20670" y="14724"/>
                  <a:pt x="20670" y="14724"/>
                  <a:pt x="20670" y="14724"/>
                </a:cubicBezTo>
                <a:cubicBezTo>
                  <a:pt x="20247" y="15135"/>
                  <a:pt x="19698" y="15471"/>
                  <a:pt x="19022" y="15845"/>
                </a:cubicBezTo>
                <a:cubicBezTo>
                  <a:pt x="18345" y="16181"/>
                  <a:pt x="17584" y="16443"/>
                  <a:pt x="16739" y="16667"/>
                </a:cubicBezTo>
                <a:cubicBezTo>
                  <a:pt x="15894" y="16891"/>
                  <a:pt x="14964" y="17078"/>
                  <a:pt x="13991" y="17228"/>
                </a:cubicBezTo>
                <a:cubicBezTo>
                  <a:pt x="12977" y="17340"/>
                  <a:pt x="11920" y="17415"/>
                  <a:pt x="10821" y="17415"/>
                </a:cubicBezTo>
                <a:cubicBezTo>
                  <a:pt x="9722" y="17415"/>
                  <a:pt x="8665" y="17340"/>
                  <a:pt x="7651" y="17228"/>
                </a:cubicBezTo>
                <a:cubicBezTo>
                  <a:pt x="6636" y="17078"/>
                  <a:pt x="5706" y="16891"/>
                  <a:pt x="4861" y="16667"/>
                </a:cubicBezTo>
                <a:cubicBezTo>
                  <a:pt x="4016" y="16443"/>
                  <a:pt x="3255" y="16181"/>
                  <a:pt x="2578" y="15845"/>
                </a:cubicBezTo>
                <a:cubicBezTo>
                  <a:pt x="1902" y="15471"/>
                  <a:pt x="1353" y="15135"/>
                  <a:pt x="972" y="14724"/>
                </a:cubicBezTo>
                <a:cubicBezTo>
                  <a:pt x="972" y="17003"/>
                  <a:pt x="972" y="17003"/>
                  <a:pt x="972" y="17003"/>
                </a:cubicBezTo>
                <a:cubicBezTo>
                  <a:pt x="972" y="17489"/>
                  <a:pt x="1184" y="17938"/>
                  <a:pt x="1691" y="18349"/>
                </a:cubicBezTo>
                <a:cubicBezTo>
                  <a:pt x="2156" y="18797"/>
                  <a:pt x="2832" y="19208"/>
                  <a:pt x="3720" y="19545"/>
                </a:cubicBezTo>
                <a:cubicBezTo>
                  <a:pt x="4607" y="19918"/>
                  <a:pt x="5622" y="20217"/>
                  <a:pt x="6805" y="20442"/>
                </a:cubicBezTo>
                <a:cubicBezTo>
                  <a:pt x="7989" y="20666"/>
                  <a:pt x="9342" y="20778"/>
                  <a:pt x="10821" y="20778"/>
                </a:cubicBezTo>
                <a:cubicBezTo>
                  <a:pt x="12258" y="20778"/>
                  <a:pt x="13611" y="20666"/>
                  <a:pt x="14795" y="20442"/>
                </a:cubicBezTo>
                <a:cubicBezTo>
                  <a:pt x="15978" y="20217"/>
                  <a:pt x="17035" y="19918"/>
                  <a:pt x="17923" y="19545"/>
                </a:cubicBezTo>
                <a:cubicBezTo>
                  <a:pt x="18768" y="19208"/>
                  <a:pt x="19486" y="18797"/>
                  <a:pt x="19951" y="18349"/>
                </a:cubicBezTo>
                <a:cubicBezTo>
                  <a:pt x="20416" y="17938"/>
                  <a:pt x="20670" y="17489"/>
                  <a:pt x="20670" y="17003"/>
                </a:cubicBezTo>
                <a:lnTo>
                  <a:pt x="20670" y="16181"/>
                </a:lnTo>
                <a:close/>
              </a:path>
            </a:pathLst>
          </a:custGeom>
          <a:solidFill>
            <a:schemeClr val="bg1"/>
          </a:solidFill>
          <a:ln w="12700">
            <a:miter lim="400000"/>
          </a:ln>
        </p:spPr>
        <p:txBody>
          <a:bodyPr lIns="22860" rIns="22860"/>
          <a:p>
            <a:pPr marL="0" marR="0" lvl="0" indent="0" algn="l" defTabSz="457200" rtl="0" eaLnBrk="1" fontAlgn="auto" latinLnBrk="0" hangingPunct="1">
              <a:lnSpc>
                <a:spcPct val="100000"/>
              </a:lnSpc>
              <a:spcBef>
                <a:spcPts val="0"/>
              </a:spcBef>
              <a:spcAft>
                <a:spcPts val="0"/>
              </a:spcAft>
              <a:buClrTx/>
              <a:buSzTx/>
              <a:buFontTx/>
              <a:buNone/>
              <a:defRPr sz="1800">
                <a:solidFill>
                  <a:srgbClr val="D14E5B">
                    <a:hueOff val="-2214564"/>
                    <a:satOff val="-18448"/>
                    <a:lumOff val="-82923"/>
                  </a:srgbClr>
                </a:solidFill>
                <a:latin typeface="Calibri" panose="020F0502020204030204"/>
                <a:ea typeface="Calibri" panose="020F0502020204030204"/>
                <a:cs typeface="Calibri" panose="020F0502020204030204"/>
                <a:sym typeface="Calibri" panose="020F0502020204030204"/>
              </a:defRPr>
            </a:pPr>
            <a:endParaRPr kumimoji="0" sz="900" b="0" i="0" u="none" strike="noStrike" kern="1200" cap="none" spc="0" normalizeH="0" baseline="0" noProof="0">
              <a:ln>
                <a:noFill/>
              </a:ln>
              <a:solidFill>
                <a:srgbClr val="D14E5B">
                  <a:hueOff val="-2214564"/>
                  <a:satOff val="-18448"/>
                  <a:lumOff val="-82923"/>
                </a:srgbClr>
              </a:solidFill>
              <a:effectLst/>
              <a:uLnTx/>
              <a:uFillTx/>
              <a:latin typeface="Calibri" panose="020F0502020204030204"/>
              <a:cs typeface="+mn-cs"/>
              <a:sym typeface="+mn-lt"/>
            </a:endParaRPr>
          </a:p>
        </p:txBody>
      </p:sp>
      <p:sp>
        <p:nvSpPr>
          <p:cNvPr id="34" name="文本框 33"/>
          <p:cNvSpPr txBox="1"/>
          <p:nvPr/>
        </p:nvSpPr>
        <p:spPr>
          <a:xfrm>
            <a:off x="6392340" y="3243949"/>
            <a:ext cx="1524000" cy="368935"/>
          </a:xfrm>
          <a:prstGeom prst="rect">
            <a:avLst/>
          </a:prstGeom>
          <a:noFill/>
        </p:spPr>
        <p:txBody>
          <a:bodyPr wrap="none" lIns="0" tIns="0" rIns="0" bIns="0" rtlCol="0">
            <a:spAutoFit/>
          </a:bodyPr>
          <a:p>
            <a:pPr marL="0" marR="0" lvl="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ea"/>
              </a:rPr>
              <a:t>资本是理念</a:t>
            </a:r>
            <a:endParaRPr kumimoji="0" lang="zh-CN" altLang="en-US" sz="2400" b="1" i="0" u="none" strike="noStrike" kern="1200" cap="none" spc="0" normalizeH="0" baseline="0" noProof="0" dirty="0">
              <a:ln>
                <a:noFill/>
              </a:ln>
              <a:solidFill>
                <a:schemeClr val="accent1"/>
              </a:solidFill>
              <a:effectLst/>
              <a:uLnTx/>
              <a:uFillTx/>
              <a:latin typeface="+mn-ea"/>
            </a:endParaRPr>
          </a:p>
        </p:txBody>
      </p:sp>
      <p:sp>
        <p:nvSpPr>
          <p:cNvPr id="37" name="矩形 36"/>
          <p:cNvSpPr/>
          <p:nvPr/>
        </p:nvSpPr>
        <p:spPr>
          <a:xfrm>
            <a:off x="8022834" y="1136942"/>
            <a:ext cx="486254" cy="4862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Lt"/>
              <a:ea typeface="思源黑体 CN Light"/>
              <a:cs typeface="+mn-cs"/>
            </a:endParaRPr>
          </a:p>
        </p:txBody>
      </p:sp>
      <p:sp>
        <p:nvSpPr>
          <p:cNvPr id="38" name="Shape 4737"/>
          <p:cNvSpPr/>
          <p:nvPr/>
        </p:nvSpPr>
        <p:spPr>
          <a:xfrm>
            <a:off x="8138689" y="1253395"/>
            <a:ext cx="254544" cy="253348"/>
          </a:xfrm>
          <a:custGeom>
            <a:avLst/>
            <a:gdLst/>
            <a:ahLst/>
            <a:cxnLst>
              <a:cxn ang="0">
                <a:pos x="wd2" y="hd2"/>
              </a:cxn>
              <a:cxn ang="5400000">
                <a:pos x="wd2" y="hd2"/>
              </a:cxn>
              <a:cxn ang="10800000">
                <a:pos x="wd2" y="hd2"/>
              </a:cxn>
              <a:cxn ang="16200000">
                <a:pos x="wd2" y="hd2"/>
              </a:cxn>
            </a:cxnLst>
            <a:rect l="0" t="0" r="r" b="b"/>
            <a:pathLst>
              <a:path w="21600" h="21600" extrusionOk="0">
                <a:moveTo>
                  <a:pt x="7910" y="13857"/>
                </a:moveTo>
                <a:lnTo>
                  <a:pt x="0" y="10291"/>
                </a:lnTo>
                <a:lnTo>
                  <a:pt x="21600" y="0"/>
                </a:lnTo>
                <a:lnTo>
                  <a:pt x="11662" y="21600"/>
                </a:lnTo>
                <a:lnTo>
                  <a:pt x="7910" y="13857"/>
                </a:lnTo>
                <a:close/>
                <a:moveTo>
                  <a:pt x="8113" y="12940"/>
                </a:moveTo>
                <a:lnTo>
                  <a:pt x="18558" y="2343"/>
                </a:lnTo>
                <a:lnTo>
                  <a:pt x="2130" y="10291"/>
                </a:lnTo>
                <a:lnTo>
                  <a:pt x="8113" y="12940"/>
                </a:lnTo>
                <a:close/>
                <a:moveTo>
                  <a:pt x="11662" y="19562"/>
                </a:moveTo>
                <a:lnTo>
                  <a:pt x="19268" y="2853"/>
                </a:lnTo>
                <a:lnTo>
                  <a:pt x="8721" y="13551"/>
                </a:lnTo>
                <a:lnTo>
                  <a:pt x="11662" y="19562"/>
                </a:lnTo>
                <a:close/>
              </a:path>
            </a:pathLst>
          </a:custGeom>
          <a:solidFill>
            <a:schemeClr val="bg1"/>
          </a:solidFill>
          <a:ln w="12700">
            <a:miter lim="400000"/>
          </a:ln>
        </p:spPr>
        <p:txBody>
          <a:bodyPr lIns="22860" rIns="22860"/>
          <a:p>
            <a:pPr marL="0" marR="0" lvl="0" indent="0" algn="l" defTabSz="457200" rtl="0" eaLnBrk="1" fontAlgn="auto" latinLnBrk="0" hangingPunct="1">
              <a:lnSpc>
                <a:spcPct val="100000"/>
              </a:lnSpc>
              <a:spcBef>
                <a:spcPts val="0"/>
              </a:spcBef>
              <a:spcAft>
                <a:spcPts val="0"/>
              </a:spcAft>
              <a:buClrTx/>
              <a:buSzTx/>
              <a:buFontTx/>
              <a:buNone/>
              <a:defRPr sz="1800">
                <a:solidFill>
                  <a:srgbClr val="D14E5B">
                    <a:hueOff val="-2214564"/>
                    <a:satOff val="-18448"/>
                    <a:lumOff val="-82923"/>
                  </a:srgbClr>
                </a:solidFill>
                <a:latin typeface="Calibri" panose="020F0502020204030204"/>
                <a:ea typeface="Calibri" panose="020F0502020204030204"/>
                <a:cs typeface="Calibri" panose="020F0502020204030204"/>
                <a:sym typeface="Calibri" panose="020F0502020204030204"/>
              </a:defRPr>
            </a:pPr>
            <a:endParaRPr kumimoji="0" sz="900" b="0" i="0" u="none" strike="noStrike" kern="1200" cap="none" spc="0" normalizeH="0" baseline="0" noProof="0">
              <a:ln>
                <a:noFill/>
              </a:ln>
              <a:solidFill>
                <a:srgbClr val="D14E5B">
                  <a:hueOff val="-2214564"/>
                  <a:satOff val="-18448"/>
                  <a:lumOff val="-82923"/>
                </a:srgbClr>
              </a:solidFill>
              <a:effectLst/>
              <a:uLnTx/>
              <a:uFillTx/>
              <a:latin typeface="Calibri" panose="020F0502020204030204"/>
              <a:cs typeface="+mn-cs"/>
              <a:sym typeface="+mn-lt"/>
            </a:endParaRPr>
          </a:p>
        </p:txBody>
      </p:sp>
      <p:sp>
        <p:nvSpPr>
          <p:cNvPr id="39" name="文本框 38"/>
          <p:cNvSpPr txBox="1"/>
          <p:nvPr/>
        </p:nvSpPr>
        <p:spPr>
          <a:xfrm>
            <a:off x="7514368" y="1851587"/>
            <a:ext cx="1524000" cy="368935"/>
          </a:xfrm>
          <a:prstGeom prst="rect">
            <a:avLst/>
          </a:prstGeom>
          <a:noFill/>
        </p:spPr>
        <p:txBody>
          <a:bodyPr wrap="none" lIns="0" tIns="0" rIns="0" bIns="0"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ea"/>
              </a:rPr>
              <a:t>资本是体系</a:t>
            </a:r>
            <a:endParaRPr kumimoji="0" lang="zh-CN" altLang="en-US" sz="2400" b="1" i="0" u="none" strike="noStrike" kern="1200" cap="none" spc="0" normalizeH="0" baseline="0" noProof="0" dirty="0">
              <a:ln>
                <a:noFill/>
              </a:ln>
              <a:solidFill>
                <a:schemeClr val="accent1"/>
              </a:solidFill>
              <a:effectLst/>
              <a:uLnTx/>
              <a:uFillTx/>
              <a:latin typeface="+mn-ea"/>
            </a:endParaRPr>
          </a:p>
        </p:txBody>
      </p:sp>
      <p:sp>
        <p:nvSpPr>
          <p:cNvPr id="42" name="矩形 41"/>
          <p:cNvSpPr/>
          <p:nvPr/>
        </p:nvSpPr>
        <p:spPr>
          <a:xfrm>
            <a:off x="9255987" y="2590264"/>
            <a:ext cx="486254" cy="4862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Lt"/>
              <a:ea typeface="思源黑体 CN Light"/>
              <a:cs typeface="+mn-cs"/>
            </a:endParaRPr>
          </a:p>
        </p:txBody>
      </p:sp>
      <p:sp>
        <p:nvSpPr>
          <p:cNvPr id="44" name="文本框 43"/>
          <p:cNvSpPr txBox="1"/>
          <p:nvPr/>
        </p:nvSpPr>
        <p:spPr>
          <a:xfrm>
            <a:off x="8795781" y="3221724"/>
            <a:ext cx="1524000" cy="368935"/>
          </a:xfrm>
          <a:prstGeom prst="rect">
            <a:avLst/>
          </a:prstGeom>
          <a:noFill/>
        </p:spPr>
        <p:txBody>
          <a:bodyPr wrap="none" lIns="0" tIns="0" rIns="0" bIns="0" rtlCol="0">
            <a:spAutoFit/>
          </a:bodyPr>
          <a:p>
            <a:pPr marL="0" marR="0" lvl="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ea"/>
              </a:rPr>
              <a:t>资本是工具</a:t>
            </a:r>
            <a:endParaRPr kumimoji="0" lang="zh-CN" altLang="en-US" sz="2400" b="1" i="0" u="none" strike="noStrike" kern="1200" cap="none" spc="0" normalizeH="0" baseline="0" noProof="0" dirty="0">
              <a:ln>
                <a:noFill/>
              </a:ln>
              <a:solidFill>
                <a:schemeClr val="accent1"/>
              </a:solidFill>
              <a:effectLst/>
              <a:uLnTx/>
              <a:uFillTx/>
              <a:latin typeface="+mn-ea"/>
            </a:endParaRPr>
          </a:p>
        </p:txBody>
      </p:sp>
      <p:sp>
        <p:nvSpPr>
          <p:cNvPr id="2" name="矩形 1"/>
          <p:cNvSpPr/>
          <p:nvPr/>
        </p:nvSpPr>
        <p:spPr>
          <a:xfrm>
            <a:off x="10160846" y="4043585"/>
            <a:ext cx="486254" cy="4862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Roboto Lt"/>
              <a:ea typeface="思源黑体 CN Light"/>
              <a:cs typeface="+mn-cs"/>
            </a:endParaRPr>
          </a:p>
        </p:txBody>
      </p:sp>
      <p:sp>
        <p:nvSpPr>
          <p:cNvPr id="49" name="文本框 48"/>
          <p:cNvSpPr txBox="1"/>
          <p:nvPr/>
        </p:nvSpPr>
        <p:spPr>
          <a:xfrm>
            <a:off x="9640950" y="4687110"/>
            <a:ext cx="1524000" cy="368935"/>
          </a:xfrm>
          <a:prstGeom prst="rect">
            <a:avLst/>
          </a:prstGeom>
          <a:noFill/>
        </p:spPr>
        <p:txBody>
          <a:bodyPr wrap="none" lIns="0" tIns="0" rIns="0" bIns="0" rtlCol="0">
            <a:spAutoFit/>
          </a:bodyPr>
          <a:p>
            <a:pPr marL="0" marR="0" lvl="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ea"/>
              </a:rPr>
              <a:t>资本是资金</a:t>
            </a:r>
            <a:endParaRPr kumimoji="0" lang="zh-CN" altLang="en-US" sz="2400" b="1" i="0" u="none" strike="noStrike" kern="1200" cap="none" spc="0" normalizeH="0" baseline="0" noProof="0" dirty="0">
              <a:ln>
                <a:noFill/>
              </a:ln>
              <a:solidFill>
                <a:schemeClr val="accent1"/>
              </a:solidFill>
              <a:effectLst/>
              <a:uLnTx/>
              <a:uFillTx/>
              <a:latin typeface="+mn-ea"/>
            </a:endParaRPr>
          </a:p>
        </p:txBody>
      </p:sp>
      <p:sp>
        <p:nvSpPr>
          <p:cNvPr id="22" name="Shape 4719"/>
          <p:cNvSpPr/>
          <p:nvPr/>
        </p:nvSpPr>
        <p:spPr>
          <a:xfrm>
            <a:off x="9353550" y="2692400"/>
            <a:ext cx="273664" cy="273664"/>
          </a:xfrm>
          <a:custGeom>
            <a:avLst/>
            <a:gdLst/>
            <a:ahLst/>
            <a:cxnLst>
              <a:cxn ang="0">
                <a:pos x="wd2" y="hd2"/>
              </a:cxn>
              <a:cxn ang="5400000">
                <a:pos x="wd2" y="hd2"/>
              </a:cxn>
              <a:cxn ang="10800000">
                <a:pos x="wd2" y="hd2"/>
              </a:cxn>
              <a:cxn ang="16200000">
                <a:pos x="wd2" y="hd2"/>
              </a:cxn>
            </a:cxnLst>
            <a:rect l="0" t="0" r="r" b="b"/>
            <a:pathLst>
              <a:path w="21600" h="21600" extrusionOk="0">
                <a:moveTo>
                  <a:pt x="17417" y="0"/>
                </a:moveTo>
                <a:cubicBezTo>
                  <a:pt x="21600" y="4183"/>
                  <a:pt x="21600" y="4183"/>
                  <a:pt x="21600" y="4183"/>
                </a:cubicBezTo>
                <a:cubicBezTo>
                  <a:pt x="21600" y="9556"/>
                  <a:pt x="21600" y="9556"/>
                  <a:pt x="21600" y="9556"/>
                </a:cubicBezTo>
                <a:cubicBezTo>
                  <a:pt x="9484" y="21600"/>
                  <a:pt x="9484" y="21600"/>
                  <a:pt x="9484" y="21600"/>
                </a:cubicBezTo>
                <a:cubicBezTo>
                  <a:pt x="0" y="12080"/>
                  <a:pt x="0" y="12080"/>
                  <a:pt x="0" y="12080"/>
                </a:cubicBezTo>
                <a:cubicBezTo>
                  <a:pt x="12116" y="0"/>
                  <a:pt x="12116" y="0"/>
                  <a:pt x="12116" y="0"/>
                </a:cubicBezTo>
                <a:lnTo>
                  <a:pt x="17417" y="0"/>
                </a:lnTo>
                <a:close/>
                <a:moveTo>
                  <a:pt x="20807" y="9195"/>
                </a:moveTo>
                <a:cubicBezTo>
                  <a:pt x="20807" y="4508"/>
                  <a:pt x="20807" y="4508"/>
                  <a:pt x="20807" y="4508"/>
                </a:cubicBezTo>
                <a:cubicBezTo>
                  <a:pt x="17056" y="793"/>
                  <a:pt x="17056" y="793"/>
                  <a:pt x="17056" y="793"/>
                </a:cubicBezTo>
                <a:cubicBezTo>
                  <a:pt x="12441" y="793"/>
                  <a:pt x="12441" y="793"/>
                  <a:pt x="12441" y="793"/>
                </a:cubicBezTo>
                <a:cubicBezTo>
                  <a:pt x="1118" y="12080"/>
                  <a:pt x="1118" y="12080"/>
                  <a:pt x="1118" y="12080"/>
                </a:cubicBezTo>
                <a:cubicBezTo>
                  <a:pt x="9484" y="20482"/>
                  <a:pt x="9484" y="20482"/>
                  <a:pt x="9484" y="20482"/>
                </a:cubicBezTo>
                <a:lnTo>
                  <a:pt x="20807" y="9195"/>
                </a:lnTo>
                <a:close/>
                <a:moveTo>
                  <a:pt x="15217" y="4796"/>
                </a:moveTo>
                <a:cubicBezTo>
                  <a:pt x="15217" y="4580"/>
                  <a:pt x="15253" y="4363"/>
                  <a:pt x="15326" y="4183"/>
                </a:cubicBezTo>
                <a:cubicBezTo>
                  <a:pt x="15398" y="4003"/>
                  <a:pt x="15542" y="3822"/>
                  <a:pt x="15686" y="3678"/>
                </a:cubicBezTo>
                <a:cubicBezTo>
                  <a:pt x="15830" y="3498"/>
                  <a:pt x="16011" y="3390"/>
                  <a:pt x="16191" y="3318"/>
                </a:cubicBezTo>
                <a:cubicBezTo>
                  <a:pt x="16407" y="3245"/>
                  <a:pt x="16588" y="3209"/>
                  <a:pt x="16804" y="3209"/>
                </a:cubicBezTo>
                <a:cubicBezTo>
                  <a:pt x="17020" y="3209"/>
                  <a:pt x="17237" y="3245"/>
                  <a:pt x="17417" y="3318"/>
                </a:cubicBezTo>
                <a:cubicBezTo>
                  <a:pt x="17597" y="3390"/>
                  <a:pt x="17778" y="3498"/>
                  <a:pt x="17958" y="3678"/>
                </a:cubicBezTo>
                <a:cubicBezTo>
                  <a:pt x="18102" y="3822"/>
                  <a:pt x="18210" y="4003"/>
                  <a:pt x="18282" y="4183"/>
                </a:cubicBezTo>
                <a:cubicBezTo>
                  <a:pt x="18391" y="4363"/>
                  <a:pt x="18427" y="4580"/>
                  <a:pt x="18427" y="4796"/>
                </a:cubicBezTo>
                <a:cubicBezTo>
                  <a:pt x="18427" y="5012"/>
                  <a:pt x="18391" y="5229"/>
                  <a:pt x="18282" y="5409"/>
                </a:cubicBezTo>
                <a:cubicBezTo>
                  <a:pt x="18210" y="5589"/>
                  <a:pt x="18102" y="5770"/>
                  <a:pt x="17958" y="5914"/>
                </a:cubicBezTo>
                <a:cubicBezTo>
                  <a:pt x="17778" y="6094"/>
                  <a:pt x="17597" y="6202"/>
                  <a:pt x="17417" y="6274"/>
                </a:cubicBezTo>
                <a:cubicBezTo>
                  <a:pt x="17237" y="6347"/>
                  <a:pt x="17020" y="6383"/>
                  <a:pt x="16804" y="6383"/>
                </a:cubicBezTo>
                <a:cubicBezTo>
                  <a:pt x="16588" y="6383"/>
                  <a:pt x="16407" y="6347"/>
                  <a:pt x="16191" y="6274"/>
                </a:cubicBezTo>
                <a:cubicBezTo>
                  <a:pt x="16011" y="6202"/>
                  <a:pt x="15830" y="6094"/>
                  <a:pt x="15686" y="5914"/>
                </a:cubicBezTo>
                <a:cubicBezTo>
                  <a:pt x="15542" y="5770"/>
                  <a:pt x="15398" y="5589"/>
                  <a:pt x="15326" y="5409"/>
                </a:cubicBezTo>
                <a:cubicBezTo>
                  <a:pt x="15253" y="5229"/>
                  <a:pt x="15217" y="5012"/>
                  <a:pt x="15217" y="4796"/>
                </a:cubicBezTo>
                <a:close/>
                <a:moveTo>
                  <a:pt x="17597" y="4796"/>
                </a:moveTo>
                <a:cubicBezTo>
                  <a:pt x="17597" y="4580"/>
                  <a:pt x="17525" y="4399"/>
                  <a:pt x="17381" y="4219"/>
                </a:cubicBezTo>
                <a:cubicBezTo>
                  <a:pt x="17237" y="4075"/>
                  <a:pt x="17020" y="4003"/>
                  <a:pt x="16804" y="4003"/>
                </a:cubicBezTo>
                <a:cubicBezTo>
                  <a:pt x="16588" y="4003"/>
                  <a:pt x="16407" y="4075"/>
                  <a:pt x="16263" y="4219"/>
                </a:cubicBezTo>
                <a:cubicBezTo>
                  <a:pt x="16083" y="4399"/>
                  <a:pt x="16011" y="4580"/>
                  <a:pt x="16011" y="4796"/>
                </a:cubicBezTo>
                <a:cubicBezTo>
                  <a:pt x="16011" y="5012"/>
                  <a:pt x="16083" y="5193"/>
                  <a:pt x="16263" y="5373"/>
                </a:cubicBezTo>
                <a:cubicBezTo>
                  <a:pt x="16407" y="5517"/>
                  <a:pt x="16588" y="5589"/>
                  <a:pt x="16804" y="5589"/>
                </a:cubicBezTo>
                <a:cubicBezTo>
                  <a:pt x="17020" y="5589"/>
                  <a:pt x="17237" y="5517"/>
                  <a:pt x="17381" y="5373"/>
                </a:cubicBezTo>
                <a:cubicBezTo>
                  <a:pt x="17525" y="5193"/>
                  <a:pt x="17597" y="5012"/>
                  <a:pt x="17597" y="4796"/>
                </a:cubicBezTo>
                <a:close/>
              </a:path>
            </a:pathLst>
          </a:custGeom>
          <a:solidFill>
            <a:schemeClr val="bg1"/>
          </a:solidFill>
          <a:ln w="12700">
            <a:miter lim="400000"/>
          </a:ln>
        </p:spPr>
        <p:txBody>
          <a:bodyPr lIns="22860" rIns="22860"/>
          <a:p>
            <a:pPr marL="0" marR="0" lvl="0" indent="0" algn="l" defTabSz="457200" rtl="0" eaLnBrk="1" fontAlgn="auto" latinLnBrk="0" hangingPunct="1">
              <a:lnSpc>
                <a:spcPct val="100000"/>
              </a:lnSpc>
              <a:spcBef>
                <a:spcPts val="0"/>
              </a:spcBef>
              <a:spcAft>
                <a:spcPts val="0"/>
              </a:spcAft>
              <a:buClrTx/>
              <a:buSzTx/>
              <a:buFontTx/>
              <a:buNone/>
              <a:defRPr sz="1800">
                <a:solidFill>
                  <a:srgbClr val="D14E5B">
                    <a:hueOff val="-2214564"/>
                    <a:satOff val="-18448"/>
                    <a:lumOff val="-82923"/>
                  </a:srgbClr>
                </a:solidFill>
                <a:latin typeface="Calibri" panose="020F0502020204030204"/>
                <a:ea typeface="Calibri" panose="020F0502020204030204"/>
                <a:cs typeface="Calibri" panose="020F0502020204030204"/>
                <a:sym typeface="Calibri" panose="020F0502020204030204"/>
              </a:defRPr>
            </a:pPr>
            <a:endParaRPr kumimoji="0" sz="900" b="0" i="0" u="none" strike="noStrike" kern="1200" cap="none" spc="0" normalizeH="0" baseline="0" noProof="0">
              <a:ln>
                <a:noFill/>
              </a:ln>
              <a:solidFill>
                <a:srgbClr val="D14E5B">
                  <a:hueOff val="-2214564"/>
                  <a:satOff val="-18448"/>
                  <a:lumOff val="-82923"/>
                </a:srgbClr>
              </a:solidFill>
              <a:effectLst/>
              <a:uLnTx/>
              <a:uFillTx/>
              <a:latin typeface="Calibri" panose="020F0502020204030204"/>
              <a:cs typeface="+mn-cs"/>
              <a:sym typeface="+mn-lt"/>
            </a:endParaRPr>
          </a:p>
        </p:txBody>
      </p:sp>
      <p:sp>
        <p:nvSpPr>
          <p:cNvPr id="25" name="Shape 4769"/>
          <p:cNvSpPr/>
          <p:nvPr/>
        </p:nvSpPr>
        <p:spPr>
          <a:xfrm>
            <a:off x="6262370" y="4165600"/>
            <a:ext cx="182842" cy="224667"/>
          </a:xfrm>
          <a:custGeom>
            <a:avLst/>
            <a:gdLst/>
            <a:ahLst/>
            <a:cxnLst>
              <a:cxn ang="0">
                <a:pos x="wd2" y="hd2"/>
              </a:cxn>
              <a:cxn ang="5400000">
                <a:pos x="wd2" y="hd2"/>
              </a:cxn>
              <a:cxn ang="10800000">
                <a:pos x="wd2" y="hd2"/>
              </a:cxn>
              <a:cxn ang="16200000">
                <a:pos x="wd2" y="hd2"/>
              </a:cxn>
            </a:cxnLst>
            <a:rect l="0" t="0" r="r" b="b"/>
            <a:pathLst>
              <a:path w="21600" h="21600" extrusionOk="0">
                <a:moveTo>
                  <a:pt x="21600" y="353"/>
                </a:moveTo>
                <a:cubicBezTo>
                  <a:pt x="21600" y="12122"/>
                  <a:pt x="21600" y="12122"/>
                  <a:pt x="21600" y="12122"/>
                </a:cubicBezTo>
                <a:cubicBezTo>
                  <a:pt x="21169" y="12255"/>
                  <a:pt x="21169" y="12255"/>
                  <a:pt x="21169" y="12255"/>
                </a:cubicBezTo>
                <a:cubicBezTo>
                  <a:pt x="21169" y="12299"/>
                  <a:pt x="20577" y="12387"/>
                  <a:pt x="19499" y="12607"/>
                </a:cubicBezTo>
                <a:cubicBezTo>
                  <a:pt x="18422" y="12828"/>
                  <a:pt x="17021" y="12916"/>
                  <a:pt x="15244" y="12916"/>
                </a:cubicBezTo>
                <a:cubicBezTo>
                  <a:pt x="14759" y="12916"/>
                  <a:pt x="14274" y="12916"/>
                  <a:pt x="13843" y="12872"/>
                </a:cubicBezTo>
                <a:cubicBezTo>
                  <a:pt x="13359" y="12828"/>
                  <a:pt x="12928" y="12784"/>
                  <a:pt x="12497" y="12740"/>
                </a:cubicBezTo>
                <a:cubicBezTo>
                  <a:pt x="12066" y="12696"/>
                  <a:pt x="11635" y="12607"/>
                  <a:pt x="11204" y="12563"/>
                </a:cubicBezTo>
                <a:cubicBezTo>
                  <a:pt x="10827" y="12475"/>
                  <a:pt x="10396" y="12431"/>
                  <a:pt x="9965" y="12343"/>
                </a:cubicBezTo>
                <a:cubicBezTo>
                  <a:pt x="9534" y="12299"/>
                  <a:pt x="9157" y="12211"/>
                  <a:pt x="8726" y="12122"/>
                </a:cubicBezTo>
                <a:cubicBezTo>
                  <a:pt x="8349" y="12034"/>
                  <a:pt x="7972" y="11990"/>
                  <a:pt x="7595" y="11946"/>
                </a:cubicBezTo>
                <a:cubicBezTo>
                  <a:pt x="7164" y="11902"/>
                  <a:pt x="6733" y="11858"/>
                  <a:pt x="6356" y="11858"/>
                </a:cubicBezTo>
                <a:cubicBezTo>
                  <a:pt x="5979" y="11814"/>
                  <a:pt x="5548" y="11770"/>
                  <a:pt x="5117" y="11770"/>
                </a:cubicBezTo>
                <a:cubicBezTo>
                  <a:pt x="3986" y="11770"/>
                  <a:pt x="3124" y="11858"/>
                  <a:pt x="2532" y="11946"/>
                </a:cubicBezTo>
                <a:cubicBezTo>
                  <a:pt x="1939" y="12078"/>
                  <a:pt x="1508" y="12167"/>
                  <a:pt x="1293" y="12255"/>
                </a:cubicBezTo>
                <a:cubicBezTo>
                  <a:pt x="1293" y="21600"/>
                  <a:pt x="1293" y="21600"/>
                  <a:pt x="1293" y="21600"/>
                </a:cubicBezTo>
                <a:cubicBezTo>
                  <a:pt x="0" y="21600"/>
                  <a:pt x="0" y="21600"/>
                  <a:pt x="0" y="21600"/>
                </a:cubicBezTo>
                <a:cubicBezTo>
                  <a:pt x="0" y="882"/>
                  <a:pt x="0" y="882"/>
                  <a:pt x="0" y="882"/>
                </a:cubicBezTo>
                <a:cubicBezTo>
                  <a:pt x="269" y="705"/>
                  <a:pt x="269" y="705"/>
                  <a:pt x="269" y="705"/>
                </a:cubicBezTo>
                <a:cubicBezTo>
                  <a:pt x="323" y="661"/>
                  <a:pt x="700" y="529"/>
                  <a:pt x="1454" y="309"/>
                </a:cubicBezTo>
                <a:cubicBezTo>
                  <a:pt x="2155" y="132"/>
                  <a:pt x="3394" y="0"/>
                  <a:pt x="5117" y="0"/>
                </a:cubicBezTo>
                <a:cubicBezTo>
                  <a:pt x="5602" y="0"/>
                  <a:pt x="6033" y="44"/>
                  <a:pt x="6464" y="88"/>
                </a:cubicBezTo>
                <a:cubicBezTo>
                  <a:pt x="6895" y="88"/>
                  <a:pt x="7326" y="132"/>
                  <a:pt x="7703" y="176"/>
                </a:cubicBezTo>
                <a:cubicBezTo>
                  <a:pt x="8134" y="264"/>
                  <a:pt x="8565" y="309"/>
                  <a:pt x="8996" y="397"/>
                </a:cubicBezTo>
                <a:cubicBezTo>
                  <a:pt x="9426" y="441"/>
                  <a:pt x="9803" y="529"/>
                  <a:pt x="10181" y="573"/>
                </a:cubicBezTo>
                <a:cubicBezTo>
                  <a:pt x="10611" y="661"/>
                  <a:pt x="10989" y="749"/>
                  <a:pt x="11419" y="838"/>
                </a:cubicBezTo>
                <a:cubicBezTo>
                  <a:pt x="11797" y="882"/>
                  <a:pt x="12227" y="970"/>
                  <a:pt x="12658" y="970"/>
                </a:cubicBezTo>
                <a:cubicBezTo>
                  <a:pt x="13035" y="1014"/>
                  <a:pt x="13466" y="1058"/>
                  <a:pt x="13897" y="1102"/>
                </a:cubicBezTo>
                <a:cubicBezTo>
                  <a:pt x="14328" y="1146"/>
                  <a:pt x="14759" y="1146"/>
                  <a:pt x="15244" y="1146"/>
                </a:cubicBezTo>
                <a:cubicBezTo>
                  <a:pt x="16914" y="1146"/>
                  <a:pt x="18745" y="970"/>
                  <a:pt x="20792" y="573"/>
                </a:cubicBezTo>
                <a:lnTo>
                  <a:pt x="21600" y="353"/>
                </a:lnTo>
                <a:close/>
                <a:moveTo>
                  <a:pt x="20361" y="11417"/>
                </a:moveTo>
                <a:cubicBezTo>
                  <a:pt x="20361" y="1675"/>
                  <a:pt x="20361" y="1675"/>
                  <a:pt x="20361" y="1675"/>
                </a:cubicBezTo>
                <a:cubicBezTo>
                  <a:pt x="20092" y="1719"/>
                  <a:pt x="19822" y="1763"/>
                  <a:pt x="19499" y="1807"/>
                </a:cubicBezTo>
                <a:cubicBezTo>
                  <a:pt x="19176" y="1896"/>
                  <a:pt x="18799" y="1940"/>
                  <a:pt x="18314" y="1984"/>
                </a:cubicBezTo>
                <a:cubicBezTo>
                  <a:pt x="17883" y="2028"/>
                  <a:pt x="17399" y="2072"/>
                  <a:pt x="16860" y="2116"/>
                </a:cubicBezTo>
                <a:cubicBezTo>
                  <a:pt x="16321" y="2116"/>
                  <a:pt x="15783" y="2116"/>
                  <a:pt x="15244" y="2116"/>
                </a:cubicBezTo>
                <a:cubicBezTo>
                  <a:pt x="14759" y="2116"/>
                  <a:pt x="14274" y="2116"/>
                  <a:pt x="13843" y="2072"/>
                </a:cubicBezTo>
                <a:cubicBezTo>
                  <a:pt x="13359" y="2028"/>
                  <a:pt x="12928" y="1984"/>
                  <a:pt x="12497" y="1984"/>
                </a:cubicBezTo>
                <a:cubicBezTo>
                  <a:pt x="12066" y="1940"/>
                  <a:pt x="11635" y="1851"/>
                  <a:pt x="11204" y="1807"/>
                </a:cubicBezTo>
                <a:cubicBezTo>
                  <a:pt x="10827" y="1719"/>
                  <a:pt x="10396" y="1631"/>
                  <a:pt x="9965" y="1543"/>
                </a:cubicBezTo>
                <a:cubicBezTo>
                  <a:pt x="9534" y="1499"/>
                  <a:pt x="9157" y="1411"/>
                  <a:pt x="8726" y="1367"/>
                </a:cubicBezTo>
                <a:cubicBezTo>
                  <a:pt x="8349" y="1322"/>
                  <a:pt x="7972" y="1234"/>
                  <a:pt x="7595" y="1146"/>
                </a:cubicBezTo>
                <a:cubicBezTo>
                  <a:pt x="7164" y="1102"/>
                  <a:pt x="6733" y="1102"/>
                  <a:pt x="6356" y="1058"/>
                </a:cubicBezTo>
                <a:cubicBezTo>
                  <a:pt x="5979" y="1014"/>
                  <a:pt x="5548" y="970"/>
                  <a:pt x="5117" y="970"/>
                </a:cubicBezTo>
                <a:cubicBezTo>
                  <a:pt x="3986" y="970"/>
                  <a:pt x="3124" y="1058"/>
                  <a:pt x="2532" y="1146"/>
                </a:cubicBezTo>
                <a:cubicBezTo>
                  <a:pt x="1939" y="1278"/>
                  <a:pt x="1508" y="1367"/>
                  <a:pt x="1293" y="1455"/>
                </a:cubicBezTo>
                <a:cubicBezTo>
                  <a:pt x="1293" y="11197"/>
                  <a:pt x="1293" y="11197"/>
                  <a:pt x="1293" y="11197"/>
                </a:cubicBezTo>
                <a:cubicBezTo>
                  <a:pt x="1400" y="11109"/>
                  <a:pt x="1616" y="11064"/>
                  <a:pt x="1885" y="11020"/>
                </a:cubicBezTo>
                <a:cubicBezTo>
                  <a:pt x="2101" y="10976"/>
                  <a:pt x="2424" y="10976"/>
                  <a:pt x="2747" y="10932"/>
                </a:cubicBezTo>
                <a:cubicBezTo>
                  <a:pt x="3070" y="10888"/>
                  <a:pt x="3447" y="10844"/>
                  <a:pt x="3824" y="10844"/>
                </a:cubicBezTo>
                <a:cubicBezTo>
                  <a:pt x="4201" y="10800"/>
                  <a:pt x="4686" y="10800"/>
                  <a:pt x="5117" y="10800"/>
                </a:cubicBezTo>
                <a:cubicBezTo>
                  <a:pt x="5602" y="10800"/>
                  <a:pt x="6033" y="10844"/>
                  <a:pt x="6464" y="10844"/>
                </a:cubicBezTo>
                <a:cubicBezTo>
                  <a:pt x="6895" y="10888"/>
                  <a:pt x="7326" y="10932"/>
                  <a:pt x="7703" y="10976"/>
                </a:cubicBezTo>
                <a:cubicBezTo>
                  <a:pt x="8134" y="11064"/>
                  <a:pt x="8565" y="11109"/>
                  <a:pt x="8996" y="11197"/>
                </a:cubicBezTo>
                <a:cubicBezTo>
                  <a:pt x="9426" y="11241"/>
                  <a:pt x="9803" y="11285"/>
                  <a:pt x="10181" y="11373"/>
                </a:cubicBezTo>
                <a:cubicBezTo>
                  <a:pt x="10611" y="11461"/>
                  <a:pt x="10989" y="11505"/>
                  <a:pt x="11419" y="11593"/>
                </a:cubicBezTo>
                <a:cubicBezTo>
                  <a:pt x="11797" y="11638"/>
                  <a:pt x="12227" y="11682"/>
                  <a:pt x="12658" y="11770"/>
                </a:cubicBezTo>
                <a:cubicBezTo>
                  <a:pt x="13035" y="11814"/>
                  <a:pt x="13466" y="11858"/>
                  <a:pt x="13897" y="11902"/>
                </a:cubicBezTo>
                <a:cubicBezTo>
                  <a:pt x="14328" y="11946"/>
                  <a:pt x="14759" y="11946"/>
                  <a:pt x="15244" y="11946"/>
                </a:cubicBezTo>
                <a:cubicBezTo>
                  <a:pt x="15836" y="11946"/>
                  <a:pt x="16429" y="11946"/>
                  <a:pt x="16968" y="11902"/>
                </a:cubicBezTo>
                <a:cubicBezTo>
                  <a:pt x="17560" y="11858"/>
                  <a:pt x="18045" y="11814"/>
                  <a:pt x="18476" y="11770"/>
                </a:cubicBezTo>
                <a:cubicBezTo>
                  <a:pt x="18853" y="11682"/>
                  <a:pt x="19230" y="11638"/>
                  <a:pt x="19553" y="11593"/>
                </a:cubicBezTo>
                <a:cubicBezTo>
                  <a:pt x="19876" y="11505"/>
                  <a:pt x="20146" y="11461"/>
                  <a:pt x="20361" y="11417"/>
                </a:cubicBezTo>
                <a:close/>
              </a:path>
            </a:pathLst>
          </a:custGeom>
          <a:solidFill>
            <a:schemeClr val="bg1"/>
          </a:solidFill>
          <a:ln w="12700">
            <a:miter lim="400000"/>
          </a:ln>
        </p:spPr>
        <p:txBody>
          <a:bodyPr lIns="22860" rIns="22860"/>
          <a:p>
            <a:pPr marL="0" marR="0" lvl="0" indent="0" algn="l" defTabSz="457200" rtl="0" eaLnBrk="1" fontAlgn="auto" latinLnBrk="0" hangingPunct="1">
              <a:lnSpc>
                <a:spcPct val="100000"/>
              </a:lnSpc>
              <a:spcBef>
                <a:spcPts val="0"/>
              </a:spcBef>
              <a:spcAft>
                <a:spcPts val="0"/>
              </a:spcAft>
              <a:buClrTx/>
              <a:buSzTx/>
              <a:buFontTx/>
              <a:buNone/>
              <a:defRPr sz="1800">
                <a:solidFill>
                  <a:srgbClr val="D14E5B">
                    <a:hueOff val="-2214564"/>
                    <a:satOff val="-18448"/>
                    <a:lumOff val="-82923"/>
                  </a:srgbClr>
                </a:solidFill>
                <a:latin typeface="Calibri" panose="020F0502020204030204"/>
                <a:ea typeface="Calibri" panose="020F0502020204030204"/>
                <a:cs typeface="Calibri" panose="020F0502020204030204"/>
                <a:sym typeface="Calibri" panose="020F0502020204030204"/>
              </a:defRPr>
            </a:pPr>
            <a:endParaRPr kumimoji="0" sz="900" b="0" i="0" u="none" strike="noStrike" kern="1200" cap="none" spc="0" normalizeH="0" baseline="0" noProof="0">
              <a:ln>
                <a:noFill/>
              </a:ln>
              <a:solidFill>
                <a:srgbClr val="D14E5B">
                  <a:hueOff val="-2214564"/>
                  <a:satOff val="-18448"/>
                  <a:lumOff val="-82923"/>
                </a:srgbClr>
              </a:solidFill>
              <a:effectLst/>
              <a:uLnTx/>
              <a:uFillTx/>
              <a:latin typeface="Calibri" panose="020F0502020204030204"/>
              <a:cs typeface="+mn-cs"/>
              <a:sym typeface="+mn-lt"/>
            </a:endParaRPr>
          </a:p>
        </p:txBody>
      </p:sp>
      <p:sp>
        <p:nvSpPr>
          <p:cNvPr id="26" name="Shape 4795"/>
          <p:cNvSpPr/>
          <p:nvPr/>
        </p:nvSpPr>
        <p:spPr>
          <a:xfrm>
            <a:off x="10257155" y="4140200"/>
            <a:ext cx="273664" cy="286809"/>
          </a:xfrm>
          <a:custGeom>
            <a:avLst/>
            <a:gdLst/>
            <a:ahLst/>
            <a:cxnLst>
              <a:cxn ang="0">
                <a:pos x="wd2" y="hd2"/>
              </a:cxn>
              <a:cxn ang="5400000">
                <a:pos x="wd2" y="hd2"/>
              </a:cxn>
              <a:cxn ang="10800000">
                <a:pos x="wd2" y="hd2"/>
              </a:cxn>
              <a:cxn ang="16200000">
                <a:pos x="wd2" y="hd2"/>
              </a:cxn>
            </a:cxnLst>
            <a:rect l="0" t="0" r="r" b="b"/>
            <a:pathLst>
              <a:path w="21600" h="21600" extrusionOk="0">
                <a:moveTo>
                  <a:pt x="21223" y="3690"/>
                </a:moveTo>
                <a:lnTo>
                  <a:pt x="21600" y="3780"/>
                </a:lnTo>
                <a:lnTo>
                  <a:pt x="21600" y="17910"/>
                </a:lnTo>
                <a:lnTo>
                  <a:pt x="10847" y="21600"/>
                </a:lnTo>
                <a:lnTo>
                  <a:pt x="0" y="17910"/>
                </a:lnTo>
                <a:lnTo>
                  <a:pt x="0" y="3780"/>
                </a:lnTo>
                <a:lnTo>
                  <a:pt x="10847" y="0"/>
                </a:lnTo>
                <a:lnTo>
                  <a:pt x="21223" y="3690"/>
                </a:lnTo>
                <a:close/>
                <a:moveTo>
                  <a:pt x="10376" y="20700"/>
                </a:moveTo>
                <a:lnTo>
                  <a:pt x="10376" y="7920"/>
                </a:lnTo>
                <a:lnTo>
                  <a:pt x="849" y="4590"/>
                </a:lnTo>
                <a:lnTo>
                  <a:pt x="849" y="17370"/>
                </a:lnTo>
                <a:lnTo>
                  <a:pt x="10376" y="20700"/>
                </a:lnTo>
                <a:close/>
                <a:moveTo>
                  <a:pt x="10847" y="7290"/>
                </a:moveTo>
                <a:lnTo>
                  <a:pt x="20091" y="4050"/>
                </a:lnTo>
                <a:lnTo>
                  <a:pt x="10847" y="810"/>
                </a:lnTo>
                <a:lnTo>
                  <a:pt x="1603" y="4050"/>
                </a:lnTo>
                <a:lnTo>
                  <a:pt x="10847" y="7290"/>
                </a:lnTo>
                <a:close/>
                <a:moveTo>
                  <a:pt x="20845" y="17370"/>
                </a:moveTo>
                <a:lnTo>
                  <a:pt x="20845" y="4590"/>
                </a:lnTo>
                <a:lnTo>
                  <a:pt x="11224" y="7920"/>
                </a:lnTo>
                <a:lnTo>
                  <a:pt x="11224" y="20700"/>
                </a:lnTo>
                <a:lnTo>
                  <a:pt x="20845" y="17370"/>
                </a:lnTo>
                <a:close/>
              </a:path>
            </a:pathLst>
          </a:custGeom>
          <a:solidFill>
            <a:schemeClr val="bg1"/>
          </a:solidFill>
          <a:ln w="12700">
            <a:miter lim="400000"/>
          </a:ln>
        </p:spPr>
        <p:txBody>
          <a:bodyPr lIns="22860" rIns="22860"/>
          <a:p>
            <a:pPr marL="0" marR="0" lvl="0" indent="0" algn="l" defTabSz="457200" rtl="0" eaLnBrk="1" fontAlgn="auto" latinLnBrk="0" hangingPunct="1">
              <a:lnSpc>
                <a:spcPct val="100000"/>
              </a:lnSpc>
              <a:spcBef>
                <a:spcPts val="0"/>
              </a:spcBef>
              <a:spcAft>
                <a:spcPts val="0"/>
              </a:spcAft>
              <a:buClrTx/>
              <a:buSzTx/>
              <a:buFontTx/>
              <a:buNone/>
              <a:defRPr sz="1800">
                <a:solidFill>
                  <a:srgbClr val="D14E5B">
                    <a:hueOff val="-2214564"/>
                    <a:satOff val="-18448"/>
                    <a:lumOff val="-82923"/>
                  </a:srgbClr>
                </a:solidFill>
                <a:latin typeface="Calibri" panose="020F0502020204030204"/>
                <a:ea typeface="Calibri" panose="020F0502020204030204"/>
                <a:cs typeface="Calibri" panose="020F0502020204030204"/>
                <a:sym typeface="Calibri" panose="020F0502020204030204"/>
              </a:defRPr>
            </a:pPr>
            <a:endParaRPr kumimoji="0" sz="900" b="0" i="0" u="none" strike="noStrike" kern="1200" cap="none" spc="0" normalizeH="0" baseline="0" noProof="0">
              <a:ln>
                <a:noFill/>
              </a:ln>
              <a:solidFill>
                <a:srgbClr val="D14E5B">
                  <a:hueOff val="-2214564"/>
                  <a:satOff val="-18448"/>
                  <a:lumOff val="-82923"/>
                </a:srgbClr>
              </a:solidFill>
              <a:effectLst/>
              <a:uLnTx/>
              <a:uFillTx/>
              <a:latin typeface="Calibri" panose="020F0502020204030204"/>
              <a:cs typeface="+mn-cs"/>
              <a:sym typeface="+mn-lt"/>
            </a:endParaRPr>
          </a:p>
        </p:txBody>
      </p:sp>
      <p:pic>
        <p:nvPicPr>
          <p:cNvPr id="14" name="图片 13" descr="9d25456d2d4dfd753a01d95cc3917b35"/>
          <p:cNvPicPr>
            <a:picLocks noChangeAspect="1"/>
          </p:cNvPicPr>
          <p:nvPr/>
        </p:nvPicPr>
        <p:blipFill>
          <a:blip r:embed="rId1"/>
          <a:stretch>
            <a:fillRect/>
          </a:stretch>
        </p:blipFill>
        <p:spPr>
          <a:xfrm>
            <a:off x="334010" y="1506855"/>
            <a:ext cx="4965700" cy="4989195"/>
          </a:xfrm>
          <a:prstGeom prst="rect">
            <a:avLst/>
          </a:prstGeom>
        </p:spPr>
      </p:pic>
      <p:sp>
        <p:nvSpPr>
          <p:cNvPr id="15" name="矩形 14"/>
          <p:cNvSpPr/>
          <p:nvPr/>
        </p:nvSpPr>
        <p:spPr>
          <a:xfrm>
            <a:off x="2333625" y="3729990"/>
            <a:ext cx="966470" cy="5422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2207038" y="3796592"/>
            <a:ext cx="1219200" cy="368935"/>
          </a:xfrm>
          <a:prstGeom prst="rect">
            <a:avLst/>
          </a:prstGeom>
          <a:noFill/>
        </p:spPr>
        <p:txBody>
          <a:bodyPr wrap="none" lIns="0" tIns="0" rIns="0" bIns="0"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ea"/>
              </a:rPr>
              <a:t>产业资本</a:t>
            </a:r>
            <a:endParaRPr kumimoji="0" lang="zh-CN" altLang="en-US" sz="2400" b="1" i="0" u="none" strike="noStrike" kern="1200" cap="none" spc="0" normalizeH="0" baseline="0" noProof="0" dirty="0">
              <a:ln>
                <a:noFill/>
              </a:ln>
              <a:solidFill>
                <a:schemeClr val="accent1"/>
              </a:solidFill>
              <a:effectLst/>
              <a:uLnTx/>
              <a:uFillTx/>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1027" y="216620"/>
            <a:ext cx="7940675" cy="521970"/>
          </a:xfrm>
          <a:prstGeom prst="rect">
            <a:avLst/>
          </a:prstGeom>
        </p:spPr>
        <p:txBody>
          <a:bodyPr wrap="none">
            <a:spAutoFit/>
          </a:bodyPr>
          <a:lstStyle/>
          <a:p>
            <a:r>
              <a:rPr lang="en-US" altLang="zh-CN" sz="2800" b="1" dirty="0">
                <a:solidFill>
                  <a:schemeClr val="accent1"/>
                </a:solidFill>
                <a:latin typeface="微软雅黑" panose="020B0503020204020204" pitchFamily="34" charset="-122"/>
                <a:ea typeface="微软雅黑" panose="020B0503020204020204" pitchFamily="34" charset="-122"/>
              </a:rPr>
              <a:t>1.6 </a:t>
            </a:r>
            <a:r>
              <a:rPr lang="zh-CN" altLang="en-US" sz="2800" b="1" dirty="0">
                <a:solidFill>
                  <a:schemeClr val="accent1"/>
                </a:solidFill>
                <a:latin typeface="微软雅黑" panose="020B0503020204020204" pitchFamily="34" charset="-122"/>
                <a:ea typeface="微软雅黑" panose="020B0503020204020204" pitchFamily="34" charset="-122"/>
              </a:rPr>
              <a:t>解决思路：专精特新资本市场一站式服务平台</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sp>
        <p:nvSpPr>
          <p:cNvPr id="8" name="矩形 7"/>
          <p:cNvSpPr/>
          <p:nvPr>
            <p:custDataLst>
              <p:tags r:id="rId1"/>
            </p:custDataLst>
          </p:nvPr>
        </p:nvSpPr>
        <p:spPr>
          <a:xfrm>
            <a:off x="4796155" y="2032000"/>
            <a:ext cx="2588895" cy="1062990"/>
          </a:xfrm>
          <a:prstGeom prst="rect">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lt1"/>
                </a:solidFill>
              </a:rPr>
              <a:t>专精特新资本市场一站式服务</a:t>
            </a:r>
            <a:endParaRPr lang="zh-CN" altLang="en-US" sz="2000" b="1" dirty="0">
              <a:solidFill>
                <a:schemeClr val="lt1"/>
              </a:solidFill>
            </a:endParaRPr>
          </a:p>
        </p:txBody>
      </p:sp>
      <p:sp>
        <p:nvSpPr>
          <p:cNvPr id="10" name="Line 24"/>
          <p:cNvSpPr>
            <a:spLocks noChangeShapeType="1"/>
          </p:cNvSpPr>
          <p:nvPr>
            <p:custDataLst>
              <p:tags r:id="rId2"/>
            </p:custDataLst>
          </p:nvPr>
        </p:nvSpPr>
        <p:spPr bwMode="auto">
          <a:xfrm>
            <a:off x="4314620" y="2754792"/>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2" name="Line 24"/>
          <p:cNvSpPr>
            <a:spLocks noChangeShapeType="1"/>
          </p:cNvSpPr>
          <p:nvPr>
            <p:custDataLst>
              <p:tags r:id="rId3"/>
            </p:custDataLst>
          </p:nvPr>
        </p:nvSpPr>
        <p:spPr bwMode="auto">
          <a:xfrm>
            <a:off x="7384948" y="2740218"/>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5" name="Line 24"/>
          <p:cNvSpPr>
            <a:spLocks noChangeShapeType="1"/>
          </p:cNvSpPr>
          <p:nvPr>
            <p:custDataLst>
              <p:tags r:id="rId4"/>
            </p:custDataLst>
          </p:nvPr>
        </p:nvSpPr>
        <p:spPr bwMode="auto">
          <a:xfrm flipH="1">
            <a:off x="3253984" y="1510986"/>
            <a:ext cx="1942" cy="252531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7" name="矩形 16"/>
          <p:cNvSpPr/>
          <p:nvPr>
            <p:custDataLst>
              <p:tags r:id="rId5"/>
            </p:custDataLst>
          </p:nvPr>
        </p:nvSpPr>
        <p:spPr>
          <a:xfrm>
            <a:off x="3725340" y="1556447"/>
            <a:ext cx="589280" cy="247985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rPr>
              <a:t>企业管理提升服务</a:t>
            </a:r>
            <a:endParaRPr lang="zh-CN" altLang="en-US" b="1" dirty="0">
              <a:solidFill>
                <a:srgbClr val="0070C0"/>
              </a:solidFill>
            </a:endParaRPr>
          </a:p>
        </p:txBody>
      </p:sp>
      <p:sp>
        <p:nvSpPr>
          <p:cNvPr id="19" name="Line 24"/>
          <p:cNvSpPr>
            <a:spLocks noChangeShapeType="1"/>
          </p:cNvSpPr>
          <p:nvPr>
            <p:custDataLst>
              <p:tags r:id="rId6"/>
            </p:custDataLst>
          </p:nvPr>
        </p:nvSpPr>
        <p:spPr bwMode="auto">
          <a:xfrm>
            <a:off x="3257980" y="2754792"/>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21" name="Line 24"/>
          <p:cNvSpPr>
            <a:spLocks noChangeShapeType="1"/>
          </p:cNvSpPr>
          <p:nvPr>
            <p:custDataLst>
              <p:tags r:id="rId7"/>
            </p:custDataLst>
          </p:nvPr>
        </p:nvSpPr>
        <p:spPr bwMode="auto">
          <a:xfrm flipH="1">
            <a:off x="8904635" y="1348196"/>
            <a:ext cx="10679" cy="2763487"/>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23" name="Line 24"/>
          <p:cNvSpPr>
            <a:spLocks noChangeShapeType="1"/>
          </p:cNvSpPr>
          <p:nvPr>
            <p:custDataLst>
              <p:tags r:id="rId8"/>
            </p:custDataLst>
          </p:nvPr>
        </p:nvSpPr>
        <p:spPr bwMode="auto">
          <a:xfrm>
            <a:off x="8441587" y="2740218"/>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25" name="矩形 24"/>
          <p:cNvSpPr/>
          <p:nvPr>
            <p:custDataLst>
              <p:tags r:id="rId9"/>
            </p:custDataLst>
          </p:nvPr>
        </p:nvSpPr>
        <p:spPr>
          <a:xfrm>
            <a:off x="7852307" y="1556446"/>
            <a:ext cx="589280" cy="247603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rPr>
              <a:t>企业融资融智服务</a:t>
            </a:r>
            <a:endParaRPr lang="zh-CN" altLang="en-US" b="1" dirty="0">
              <a:solidFill>
                <a:srgbClr val="0070C0"/>
              </a:solidFill>
            </a:endParaRPr>
          </a:p>
        </p:txBody>
      </p:sp>
      <p:sp>
        <p:nvSpPr>
          <p:cNvPr id="29" name="Line 24"/>
          <p:cNvSpPr>
            <a:spLocks noChangeShapeType="1"/>
          </p:cNvSpPr>
          <p:nvPr>
            <p:custDataLst>
              <p:tags r:id="rId10"/>
            </p:custDataLst>
          </p:nvPr>
        </p:nvSpPr>
        <p:spPr bwMode="auto">
          <a:xfrm>
            <a:off x="2788567" y="1508452"/>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31" name="Line 24"/>
          <p:cNvSpPr>
            <a:spLocks noChangeShapeType="1"/>
          </p:cNvSpPr>
          <p:nvPr>
            <p:custDataLst>
              <p:tags r:id="rId11"/>
            </p:custDataLst>
          </p:nvPr>
        </p:nvSpPr>
        <p:spPr bwMode="auto">
          <a:xfrm>
            <a:off x="2788567" y="1926211"/>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33" name="矩形 32"/>
          <p:cNvSpPr/>
          <p:nvPr>
            <p:custDataLst>
              <p:tags r:id="rId12"/>
            </p:custDataLst>
          </p:nvPr>
        </p:nvSpPr>
        <p:spPr>
          <a:xfrm>
            <a:off x="491964" y="1334335"/>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战略和商业模式</a:t>
            </a:r>
            <a:r>
              <a:rPr lang="en-US" altLang="zh-CN" sz="1600" b="1" dirty="0">
                <a:solidFill>
                  <a:srgbClr val="0070C0"/>
                </a:solidFill>
              </a:rPr>
              <a:t> </a:t>
            </a:r>
            <a:endParaRPr lang="en-US" altLang="zh-CN" sz="1600" b="1" dirty="0">
              <a:solidFill>
                <a:srgbClr val="0070C0"/>
              </a:solidFill>
            </a:endParaRPr>
          </a:p>
        </p:txBody>
      </p:sp>
      <p:sp>
        <p:nvSpPr>
          <p:cNvPr id="35" name="矩形 34"/>
          <p:cNvSpPr/>
          <p:nvPr>
            <p:custDataLst>
              <p:tags r:id="rId13"/>
            </p:custDataLst>
          </p:nvPr>
        </p:nvSpPr>
        <p:spPr>
          <a:xfrm>
            <a:off x="491156" y="1755379"/>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组织设计和集团管控</a:t>
            </a:r>
            <a:endParaRPr lang="zh-CN" altLang="en-US" sz="1600" b="1" dirty="0">
              <a:solidFill>
                <a:srgbClr val="0070C0"/>
              </a:solidFill>
            </a:endParaRPr>
          </a:p>
        </p:txBody>
      </p:sp>
      <p:sp>
        <p:nvSpPr>
          <p:cNvPr id="37" name="Line 24"/>
          <p:cNvSpPr>
            <a:spLocks noChangeShapeType="1"/>
          </p:cNvSpPr>
          <p:nvPr>
            <p:custDataLst>
              <p:tags r:id="rId14"/>
            </p:custDataLst>
          </p:nvPr>
        </p:nvSpPr>
        <p:spPr bwMode="auto">
          <a:xfrm>
            <a:off x="2788567" y="2377715"/>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39" name="矩形 38"/>
          <p:cNvSpPr/>
          <p:nvPr>
            <p:custDataLst>
              <p:tags r:id="rId15"/>
            </p:custDataLst>
          </p:nvPr>
        </p:nvSpPr>
        <p:spPr>
          <a:xfrm>
            <a:off x="491155" y="2195922"/>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人力资源和考核评价</a:t>
            </a:r>
            <a:endParaRPr lang="zh-CN" altLang="en-US" sz="1600" b="1" dirty="0">
              <a:solidFill>
                <a:srgbClr val="0070C0"/>
              </a:solidFill>
            </a:endParaRPr>
          </a:p>
        </p:txBody>
      </p:sp>
      <p:sp>
        <p:nvSpPr>
          <p:cNvPr id="42" name="Line 24"/>
          <p:cNvSpPr>
            <a:spLocks noChangeShapeType="1"/>
          </p:cNvSpPr>
          <p:nvPr>
            <p:custDataLst>
              <p:tags r:id="rId16"/>
            </p:custDataLst>
          </p:nvPr>
        </p:nvSpPr>
        <p:spPr bwMode="auto">
          <a:xfrm>
            <a:off x="2782200" y="2796991"/>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44" name="矩形 43"/>
          <p:cNvSpPr/>
          <p:nvPr>
            <p:custDataLst>
              <p:tags r:id="rId17"/>
            </p:custDataLst>
          </p:nvPr>
        </p:nvSpPr>
        <p:spPr>
          <a:xfrm>
            <a:off x="491961" y="2632132"/>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企业文化和制度流程</a:t>
            </a:r>
            <a:endParaRPr lang="zh-CN" altLang="en-US" sz="1600" b="1" dirty="0">
              <a:solidFill>
                <a:srgbClr val="0070C0"/>
              </a:solidFill>
            </a:endParaRPr>
          </a:p>
        </p:txBody>
      </p:sp>
      <p:sp>
        <p:nvSpPr>
          <p:cNvPr id="60" name="Line 24"/>
          <p:cNvSpPr>
            <a:spLocks noChangeShapeType="1"/>
          </p:cNvSpPr>
          <p:nvPr>
            <p:custDataLst>
              <p:tags r:id="rId18"/>
            </p:custDataLst>
          </p:nvPr>
        </p:nvSpPr>
        <p:spPr bwMode="auto">
          <a:xfrm>
            <a:off x="2788567" y="3230077"/>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74" name="矩形 73"/>
          <p:cNvSpPr/>
          <p:nvPr>
            <p:custDataLst>
              <p:tags r:id="rId19"/>
            </p:custDataLst>
          </p:nvPr>
        </p:nvSpPr>
        <p:spPr>
          <a:xfrm>
            <a:off x="491155" y="3062232"/>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隐形利润挖掘</a:t>
            </a:r>
            <a:endParaRPr lang="zh-CN" altLang="en-US" sz="1600" b="1" dirty="0">
              <a:solidFill>
                <a:srgbClr val="0070C0"/>
              </a:solidFill>
            </a:endParaRPr>
          </a:p>
        </p:txBody>
      </p:sp>
      <p:sp>
        <p:nvSpPr>
          <p:cNvPr id="76" name="Line 24"/>
          <p:cNvSpPr>
            <a:spLocks noChangeShapeType="1"/>
          </p:cNvSpPr>
          <p:nvPr>
            <p:custDataLst>
              <p:tags r:id="rId20"/>
            </p:custDataLst>
          </p:nvPr>
        </p:nvSpPr>
        <p:spPr bwMode="auto">
          <a:xfrm>
            <a:off x="2782200" y="4036296"/>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78" name="矩形 77"/>
          <p:cNvSpPr/>
          <p:nvPr>
            <p:custDataLst>
              <p:tags r:id="rId21"/>
            </p:custDataLst>
          </p:nvPr>
        </p:nvSpPr>
        <p:spPr>
          <a:xfrm>
            <a:off x="491962" y="3879700"/>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执行力工程</a:t>
            </a:r>
            <a:endParaRPr lang="zh-CN" altLang="en-US" sz="1600" b="1" dirty="0">
              <a:solidFill>
                <a:srgbClr val="0070C0"/>
              </a:solidFill>
            </a:endParaRPr>
          </a:p>
        </p:txBody>
      </p:sp>
      <p:sp>
        <p:nvSpPr>
          <p:cNvPr id="80" name="矩形 79"/>
          <p:cNvSpPr/>
          <p:nvPr>
            <p:custDataLst>
              <p:tags r:id="rId22"/>
            </p:custDataLst>
          </p:nvPr>
        </p:nvSpPr>
        <p:spPr>
          <a:xfrm>
            <a:off x="9371940" y="2423187"/>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kern="100" dirty="0">
                <a:solidFill>
                  <a:srgbClr val="0070C0"/>
                </a:solidFill>
                <a:effectLst/>
                <a:latin typeface="+mn-ea"/>
                <a:cs typeface="仿宋" panose="02010609060101010101" pitchFamily="49" charset="-122"/>
              </a:rPr>
              <a:t>APEC</a:t>
            </a:r>
            <a:r>
              <a:rPr lang="zh-CN" altLang="zh-CN" sz="1400" b="1" kern="100" dirty="0">
                <a:solidFill>
                  <a:srgbClr val="0070C0"/>
                </a:solidFill>
                <a:effectLst/>
                <a:latin typeface="+mn-ea"/>
                <a:cs typeface="仿宋" panose="02010609060101010101" pitchFamily="49" charset="-122"/>
              </a:rPr>
              <a:t>国际工商论坛</a:t>
            </a:r>
            <a:endParaRPr lang="zh-CN" altLang="zh-CN" sz="1400" b="1" kern="100" dirty="0">
              <a:solidFill>
                <a:srgbClr val="0070C0"/>
              </a:solidFill>
              <a:effectLst/>
              <a:latin typeface="+mn-ea"/>
              <a:cs typeface="仿宋" panose="02010609060101010101" pitchFamily="49" charset="-122"/>
            </a:endParaRPr>
          </a:p>
        </p:txBody>
      </p:sp>
      <p:sp>
        <p:nvSpPr>
          <p:cNvPr id="82" name="矩形 81"/>
          <p:cNvSpPr/>
          <p:nvPr>
            <p:custDataLst>
              <p:tags r:id="rId23"/>
            </p:custDataLst>
          </p:nvPr>
        </p:nvSpPr>
        <p:spPr>
          <a:xfrm>
            <a:off x="9378358" y="2833287"/>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kern="100" dirty="0">
                <a:solidFill>
                  <a:srgbClr val="0070C0"/>
                </a:solidFill>
                <a:effectLst/>
                <a:latin typeface="+mn-ea"/>
                <a:cs typeface="仿宋" panose="02010609060101010101" pitchFamily="49" charset="-122"/>
              </a:rPr>
              <a:t>ABC</a:t>
            </a:r>
            <a:r>
              <a:rPr lang="zh-CN" altLang="zh-CN" sz="1400" b="1" kern="100" dirty="0">
                <a:solidFill>
                  <a:srgbClr val="0070C0"/>
                </a:solidFill>
                <a:effectLst/>
                <a:latin typeface="+mn-ea"/>
                <a:cs typeface="仿宋" panose="02010609060101010101" pitchFamily="49" charset="-122"/>
              </a:rPr>
              <a:t>科创联盟自媒体平台</a:t>
            </a:r>
            <a:endParaRPr lang="zh-CN" altLang="zh-CN" sz="1400" b="1" kern="100" dirty="0">
              <a:solidFill>
                <a:srgbClr val="0070C0"/>
              </a:solidFill>
              <a:effectLst/>
              <a:latin typeface="+mn-ea"/>
              <a:cs typeface="仿宋" panose="02010609060101010101" pitchFamily="49" charset="-122"/>
            </a:endParaRPr>
          </a:p>
        </p:txBody>
      </p:sp>
      <p:sp>
        <p:nvSpPr>
          <p:cNvPr id="84" name="矩形 83"/>
          <p:cNvSpPr/>
          <p:nvPr>
            <p:custDataLst>
              <p:tags r:id="rId24"/>
            </p:custDataLst>
          </p:nvPr>
        </p:nvSpPr>
        <p:spPr>
          <a:xfrm>
            <a:off x="9378358" y="3253995"/>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kern="100" dirty="0">
                <a:solidFill>
                  <a:srgbClr val="0070C0"/>
                </a:solidFill>
                <a:latin typeface="+mn-ea"/>
                <a:cs typeface="仿宋" panose="02010609060101010101" pitchFamily="49" charset="-122"/>
              </a:rPr>
              <a:t>全球科技创新投资论坛</a:t>
            </a:r>
            <a:endParaRPr lang="zh-CN" altLang="zh-CN" sz="1400" b="1" kern="100" dirty="0">
              <a:solidFill>
                <a:srgbClr val="0070C0"/>
              </a:solidFill>
              <a:latin typeface="+mn-ea"/>
              <a:cs typeface="仿宋" panose="02010609060101010101" pitchFamily="49" charset="-122"/>
            </a:endParaRPr>
          </a:p>
        </p:txBody>
      </p:sp>
      <p:sp>
        <p:nvSpPr>
          <p:cNvPr id="86" name="矩形 85"/>
          <p:cNvSpPr/>
          <p:nvPr>
            <p:custDataLst>
              <p:tags r:id="rId25"/>
            </p:custDataLst>
          </p:nvPr>
        </p:nvSpPr>
        <p:spPr>
          <a:xfrm>
            <a:off x="9371993" y="3656904"/>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1400" b="1" kern="100" dirty="0">
                <a:solidFill>
                  <a:srgbClr val="0070C0"/>
                </a:solidFill>
                <a:latin typeface="+mn-ea"/>
                <a:cs typeface="仿宋" panose="02010609060101010101" pitchFamily="49" charset="-122"/>
              </a:rPr>
              <a:t>创客中国创新创业大赛</a:t>
            </a:r>
            <a:endParaRPr lang="zh-CN" altLang="zh-CN" sz="1400" b="1" kern="100" dirty="0">
              <a:solidFill>
                <a:srgbClr val="0070C0"/>
              </a:solidFill>
              <a:latin typeface="+mn-ea"/>
              <a:cs typeface="仿宋" panose="02010609060101010101" pitchFamily="49" charset="-122"/>
            </a:endParaRPr>
          </a:p>
        </p:txBody>
      </p:sp>
      <p:sp>
        <p:nvSpPr>
          <p:cNvPr id="88" name="矩形 87"/>
          <p:cNvSpPr/>
          <p:nvPr>
            <p:custDataLst>
              <p:tags r:id="rId26"/>
            </p:custDataLst>
          </p:nvPr>
        </p:nvSpPr>
        <p:spPr>
          <a:xfrm>
            <a:off x="9371992" y="4070000"/>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mn-ea"/>
              </a:rPr>
              <a:t>专利技术产业化、产业对接</a:t>
            </a:r>
            <a:endParaRPr lang="zh-CN" altLang="en-US" sz="1400" b="1" dirty="0">
              <a:solidFill>
                <a:srgbClr val="0070C0"/>
              </a:solidFill>
              <a:latin typeface="+mn-ea"/>
            </a:endParaRPr>
          </a:p>
        </p:txBody>
      </p:sp>
      <p:sp>
        <p:nvSpPr>
          <p:cNvPr id="90" name="矩形 89"/>
          <p:cNvSpPr/>
          <p:nvPr>
            <p:custDataLst>
              <p:tags r:id="rId27"/>
            </p:custDataLst>
          </p:nvPr>
        </p:nvSpPr>
        <p:spPr>
          <a:xfrm>
            <a:off x="9384778" y="1263871"/>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mn-ea"/>
              </a:rPr>
              <a:t>咨询、协调、融资、海外服务</a:t>
            </a:r>
            <a:endParaRPr lang="zh-CN" altLang="en-US" sz="1400" b="1" dirty="0">
              <a:solidFill>
                <a:srgbClr val="0070C0"/>
              </a:solidFill>
              <a:latin typeface="+mn-ea"/>
            </a:endParaRPr>
          </a:p>
        </p:txBody>
      </p:sp>
      <p:sp>
        <p:nvSpPr>
          <p:cNvPr id="92" name="Line 24"/>
          <p:cNvSpPr>
            <a:spLocks noChangeShapeType="1"/>
          </p:cNvSpPr>
          <p:nvPr>
            <p:custDataLst>
              <p:tags r:id="rId28"/>
            </p:custDataLst>
          </p:nvPr>
        </p:nvSpPr>
        <p:spPr bwMode="auto">
          <a:xfrm>
            <a:off x="8917370" y="1348195"/>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94" name="Line 24"/>
          <p:cNvSpPr>
            <a:spLocks noChangeShapeType="1"/>
          </p:cNvSpPr>
          <p:nvPr>
            <p:custDataLst>
              <p:tags r:id="rId29"/>
            </p:custDataLst>
          </p:nvPr>
        </p:nvSpPr>
        <p:spPr bwMode="auto">
          <a:xfrm>
            <a:off x="8917423" y="1740774"/>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96" name="Line 24"/>
          <p:cNvSpPr>
            <a:spLocks noChangeShapeType="1"/>
          </p:cNvSpPr>
          <p:nvPr>
            <p:custDataLst>
              <p:tags r:id="rId30"/>
            </p:custDataLst>
          </p:nvPr>
        </p:nvSpPr>
        <p:spPr bwMode="auto">
          <a:xfrm>
            <a:off x="8917423" y="2161482"/>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98" name="Line 24"/>
          <p:cNvSpPr>
            <a:spLocks noChangeShapeType="1"/>
          </p:cNvSpPr>
          <p:nvPr>
            <p:custDataLst>
              <p:tags r:id="rId31"/>
            </p:custDataLst>
          </p:nvPr>
        </p:nvSpPr>
        <p:spPr bwMode="auto">
          <a:xfrm>
            <a:off x="8911058" y="2564391"/>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100" name="Line 24"/>
          <p:cNvSpPr>
            <a:spLocks noChangeShapeType="1"/>
          </p:cNvSpPr>
          <p:nvPr>
            <p:custDataLst>
              <p:tags r:id="rId32"/>
            </p:custDataLst>
          </p:nvPr>
        </p:nvSpPr>
        <p:spPr bwMode="auto">
          <a:xfrm>
            <a:off x="8911057" y="2977487"/>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102" name="Line 24"/>
          <p:cNvSpPr>
            <a:spLocks noChangeShapeType="1"/>
          </p:cNvSpPr>
          <p:nvPr>
            <p:custDataLst>
              <p:tags r:id="rId33"/>
            </p:custDataLst>
          </p:nvPr>
        </p:nvSpPr>
        <p:spPr bwMode="auto">
          <a:xfrm>
            <a:off x="8911056" y="3365734"/>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104" name="矩形 103"/>
          <p:cNvSpPr/>
          <p:nvPr>
            <p:custDataLst>
              <p:tags r:id="rId34"/>
            </p:custDataLst>
          </p:nvPr>
        </p:nvSpPr>
        <p:spPr>
          <a:xfrm>
            <a:off x="9391145" y="1655403"/>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mn-ea"/>
              </a:rPr>
              <a:t>产业链、价值链孵化器</a:t>
            </a:r>
            <a:endParaRPr lang="zh-CN" altLang="en-US" sz="1400" b="1" dirty="0">
              <a:solidFill>
                <a:srgbClr val="0070C0"/>
              </a:solidFill>
              <a:latin typeface="+mn-ea"/>
            </a:endParaRPr>
          </a:p>
        </p:txBody>
      </p:sp>
      <p:sp>
        <p:nvSpPr>
          <p:cNvPr id="106" name="Line 24"/>
          <p:cNvSpPr>
            <a:spLocks noChangeShapeType="1"/>
          </p:cNvSpPr>
          <p:nvPr>
            <p:custDataLst>
              <p:tags r:id="rId35"/>
            </p:custDataLst>
          </p:nvPr>
        </p:nvSpPr>
        <p:spPr bwMode="auto">
          <a:xfrm>
            <a:off x="8917423" y="3757266"/>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
        <p:nvSpPr>
          <p:cNvPr id="108" name="Line 24"/>
          <p:cNvSpPr>
            <a:spLocks noChangeShapeType="1"/>
          </p:cNvSpPr>
          <p:nvPr>
            <p:custDataLst>
              <p:tags r:id="rId36"/>
            </p:custDataLst>
          </p:nvPr>
        </p:nvSpPr>
        <p:spPr bwMode="auto">
          <a:xfrm flipH="1">
            <a:off x="5982868" y="3110082"/>
            <a:ext cx="0" cy="656119"/>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10" name="Line 24"/>
          <p:cNvSpPr>
            <a:spLocks noChangeShapeType="1"/>
          </p:cNvSpPr>
          <p:nvPr>
            <p:custDataLst>
              <p:tags r:id="rId37"/>
            </p:custDataLst>
          </p:nvPr>
        </p:nvSpPr>
        <p:spPr bwMode="auto">
          <a:xfrm flipV="1">
            <a:off x="1513841" y="4693654"/>
            <a:ext cx="8922628" cy="191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12" name="矩形 111"/>
          <p:cNvSpPr/>
          <p:nvPr>
            <p:custDataLst>
              <p:tags r:id="rId38"/>
            </p:custDataLst>
          </p:nvPr>
        </p:nvSpPr>
        <p:spPr>
          <a:xfrm>
            <a:off x="4820391" y="3745635"/>
            <a:ext cx="2377881" cy="485459"/>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0070C0"/>
                </a:solidFill>
              </a:rPr>
              <a:t>新经济服务和促进</a:t>
            </a:r>
            <a:endParaRPr lang="zh-CN" altLang="en-US" sz="2000" b="1" dirty="0">
              <a:solidFill>
                <a:srgbClr val="0070C0"/>
              </a:solidFill>
            </a:endParaRPr>
          </a:p>
        </p:txBody>
      </p:sp>
      <p:sp>
        <p:nvSpPr>
          <p:cNvPr id="114" name="Line 24"/>
          <p:cNvSpPr>
            <a:spLocks noChangeShapeType="1"/>
          </p:cNvSpPr>
          <p:nvPr>
            <p:custDataLst>
              <p:tags r:id="rId39"/>
            </p:custDataLst>
          </p:nvPr>
        </p:nvSpPr>
        <p:spPr bwMode="auto">
          <a:xfrm flipH="1">
            <a:off x="5996898" y="4261069"/>
            <a:ext cx="0" cy="422792"/>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16" name="Line 24"/>
          <p:cNvSpPr>
            <a:spLocks noChangeShapeType="1"/>
          </p:cNvSpPr>
          <p:nvPr>
            <p:custDataLst>
              <p:tags r:id="rId40"/>
            </p:custDataLst>
          </p:nvPr>
        </p:nvSpPr>
        <p:spPr bwMode="auto">
          <a:xfrm flipH="1">
            <a:off x="1527683" y="4696375"/>
            <a:ext cx="0" cy="429157"/>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18" name="矩形 117"/>
          <p:cNvSpPr/>
          <p:nvPr>
            <p:custDataLst>
              <p:tags r:id="rId41"/>
            </p:custDataLst>
          </p:nvPr>
        </p:nvSpPr>
        <p:spPr>
          <a:xfrm>
            <a:off x="420792" y="5134170"/>
            <a:ext cx="2203489" cy="41419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0070C0"/>
                </a:solidFill>
              </a:rPr>
              <a:t>产业互联网平台打造</a:t>
            </a:r>
            <a:endParaRPr lang="zh-CN" altLang="en-US" sz="1600" b="1" dirty="0">
              <a:solidFill>
                <a:srgbClr val="0070C0"/>
              </a:solidFill>
            </a:endParaRPr>
          </a:p>
        </p:txBody>
      </p:sp>
      <p:sp>
        <p:nvSpPr>
          <p:cNvPr id="120" name="Line 24"/>
          <p:cNvSpPr>
            <a:spLocks noChangeShapeType="1"/>
          </p:cNvSpPr>
          <p:nvPr>
            <p:custDataLst>
              <p:tags r:id="rId42"/>
            </p:custDataLst>
          </p:nvPr>
        </p:nvSpPr>
        <p:spPr bwMode="auto">
          <a:xfrm flipH="1">
            <a:off x="5996898" y="4707557"/>
            <a:ext cx="0" cy="429157"/>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22" name="矩形 121"/>
          <p:cNvSpPr/>
          <p:nvPr>
            <p:custDataLst>
              <p:tags r:id="rId43"/>
            </p:custDataLst>
          </p:nvPr>
        </p:nvSpPr>
        <p:spPr>
          <a:xfrm>
            <a:off x="4949828" y="5136714"/>
            <a:ext cx="1994828" cy="1465202"/>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0070C0"/>
                </a:solidFill>
              </a:rPr>
              <a:t>新产业咨询和促进</a:t>
            </a:r>
            <a:endParaRPr lang="en-US" altLang="zh-CN" sz="1600" b="1" dirty="0">
              <a:solidFill>
                <a:srgbClr val="0070C0"/>
              </a:solidFill>
            </a:endParaRPr>
          </a:p>
          <a:p>
            <a:r>
              <a:rPr lang="zh-CN" altLang="en-US" sz="1200" dirty="0">
                <a:solidFill>
                  <a:srgbClr val="0070C0"/>
                </a:solidFill>
              </a:rPr>
              <a:t>工业互联网和产业互联网</a:t>
            </a:r>
            <a:endParaRPr lang="en-US" altLang="zh-CN" sz="1200" dirty="0">
              <a:solidFill>
                <a:srgbClr val="0070C0"/>
              </a:solidFill>
            </a:endParaRPr>
          </a:p>
          <a:p>
            <a:r>
              <a:rPr lang="zh-CN" altLang="en-US" sz="1200" dirty="0">
                <a:solidFill>
                  <a:srgbClr val="0070C0"/>
                </a:solidFill>
              </a:rPr>
              <a:t>数字经济</a:t>
            </a:r>
            <a:endParaRPr lang="en-US" altLang="zh-CN" sz="1200" dirty="0">
              <a:solidFill>
                <a:srgbClr val="0070C0"/>
              </a:solidFill>
            </a:endParaRPr>
          </a:p>
          <a:p>
            <a:r>
              <a:rPr lang="zh-CN" altLang="en-US" sz="1200" dirty="0">
                <a:solidFill>
                  <a:srgbClr val="0070C0"/>
                </a:solidFill>
              </a:rPr>
              <a:t>通证经济和通证投行</a:t>
            </a:r>
            <a:endParaRPr lang="en-US" altLang="zh-CN" sz="1200" dirty="0">
              <a:solidFill>
                <a:srgbClr val="0070C0"/>
              </a:solidFill>
            </a:endParaRPr>
          </a:p>
          <a:p>
            <a:r>
              <a:rPr lang="zh-CN" altLang="en-US" sz="1200" dirty="0">
                <a:solidFill>
                  <a:srgbClr val="0070C0"/>
                </a:solidFill>
              </a:rPr>
              <a:t>生物碳基新材料</a:t>
            </a:r>
            <a:endParaRPr lang="en-US" altLang="zh-CN" sz="1200" dirty="0">
              <a:solidFill>
                <a:srgbClr val="0070C0"/>
              </a:solidFill>
            </a:endParaRPr>
          </a:p>
          <a:p>
            <a:r>
              <a:rPr lang="zh-CN" altLang="en-US" sz="1200" dirty="0">
                <a:solidFill>
                  <a:srgbClr val="0070C0"/>
                </a:solidFill>
              </a:rPr>
              <a:t>生物碳基储能</a:t>
            </a:r>
            <a:endParaRPr lang="en-US" altLang="zh-CN" sz="1200" dirty="0">
              <a:solidFill>
                <a:srgbClr val="0070C0"/>
              </a:solidFill>
            </a:endParaRPr>
          </a:p>
          <a:p>
            <a:r>
              <a:rPr lang="en-US" altLang="zh-CN" sz="1200" dirty="0">
                <a:solidFill>
                  <a:srgbClr val="0070C0"/>
                </a:solidFill>
              </a:rPr>
              <a:t>6G</a:t>
            </a:r>
            <a:r>
              <a:rPr lang="zh-CN" altLang="en-US" sz="1200" dirty="0">
                <a:solidFill>
                  <a:srgbClr val="0070C0"/>
                </a:solidFill>
              </a:rPr>
              <a:t>芯片</a:t>
            </a:r>
            <a:endParaRPr lang="zh-CN" altLang="en-US" sz="1200" dirty="0">
              <a:solidFill>
                <a:srgbClr val="0070C0"/>
              </a:solidFill>
            </a:endParaRPr>
          </a:p>
        </p:txBody>
      </p:sp>
      <p:sp>
        <p:nvSpPr>
          <p:cNvPr id="124" name="Line 24"/>
          <p:cNvSpPr>
            <a:spLocks noChangeShapeType="1"/>
          </p:cNvSpPr>
          <p:nvPr>
            <p:custDataLst>
              <p:tags r:id="rId44"/>
            </p:custDataLst>
          </p:nvPr>
        </p:nvSpPr>
        <p:spPr bwMode="auto">
          <a:xfrm flipH="1">
            <a:off x="7770215" y="4715446"/>
            <a:ext cx="0" cy="429157"/>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126" name="矩形 125"/>
          <p:cNvSpPr/>
          <p:nvPr>
            <p:custDataLst>
              <p:tags r:id="rId45"/>
            </p:custDataLst>
          </p:nvPr>
        </p:nvSpPr>
        <p:spPr>
          <a:xfrm>
            <a:off x="7222999" y="5128149"/>
            <a:ext cx="1821073" cy="1465201"/>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0070C0"/>
                </a:solidFill>
              </a:rPr>
              <a:t>新模式咨询和促进</a:t>
            </a:r>
            <a:endParaRPr lang="en-US" altLang="zh-CN" sz="1600" b="1" dirty="0">
              <a:solidFill>
                <a:srgbClr val="0070C0"/>
              </a:solidFill>
            </a:endParaRPr>
          </a:p>
          <a:p>
            <a:r>
              <a:rPr lang="zh-CN" altLang="en-US" sz="1200" dirty="0">
                <a:solidFill>
                  <a:srgbClr val="0070C0"/>
                </a:solidFill>
              </a:rPr>
              <a:t>平台经济</a:t>
            </a:r>
            <a:endParaRPr lang="en-US" altLang="zh-CN" sz="1200" dirty="0">
              <a:solidFill>
                <a:srgbClr val="0070C0"/>
              </a:solidFill>
            </a:endParaRPr>
          </a:p>
          <a:p>
            <a:r>
              <a:rPr lang="en-US" altLang="zh-CN" sz="1200" dirty="0">
                <a:solidFill>
                  <a:srgbClr val="0070C0"/>
                </a:solidFill>
              </a:rPr>
              <a:t>B2B+O2O</a:t>
            </a:r>
            <a:endParaRPr lang="en-US" altLang="zh-CN" sz="1200" dirty="0">
              <a:solidFill>
                <a:srgbClr val="0070C0"/>
              </a:solidFill>
            </a:endParaRPr>
          </a:p>
          <a:p>
            <a:r>
              <a:rPr lang="zh-CN" altLang="en-US" sz="1200" dirty="0">
                <a:solidFill>
                  <a:srgbClr val="0070C0"/>
                </a:solidFill>
              </a:rPr>
              <a:t>产业链整合平台</a:t>
            </a:r>
            <a:endParaRPr lang="en-US" altLang="zh-CN" sz="1200" dirty="0">
              <a:solidFill>
                <a:srgbClr val="0070C0"/>
              </a:solidFill>
            </a:endParaRPr>
          </a:p>
          <a:p>
            <a:r>
              <a:rPr lang="zh-CN" altLang="en-US" sz="1200" dirty="0">
                <a:solidFill>
                  <a:srgbClr val="0070C0"/>
                </a:solidFill>
              </a:rPr>
              <a:t>网红直播新零售</a:t>
            </a:r>
            <a:endParaRPr lang="en-US" altLang="zh-CN" sz="1200" dirty="0">
              <a:solidFill>
                <a:srgbClr val="0070C0"/>
              </a:solidFill>
            </a:endParaRPr>
          </a:p>
          <a:p>
            <a:r>
              <a:rPr lang="zh-CN" altLang="en-US" sz="1200" dirty="0">
                <a:solidFill>
                  <a:srgbClr val="0070C0"/>
                </a:solidFill>
              </a:rPr>
              <a:t>跨境金融小镇</a:t>
            </a:r>
            <a:endParaRPr lang="en-US" altLang="zh-CN" sz="1200" dirty="0">
              <a:solidFill>
                <a:srgbClr val="0070C0"/>
              </a:solidFill>
            </a:endParaRPr>
          </a:p>
          <a:p>
            <a:r>
              <a:rPr lang="zh-CN" altLang="en-US" sz="1200" dirty="0">
                <a:solidFill>
                  <a:srgbClr val="0070C0"/>
                </a:solidFill>
              </a:rPr>
              <a:t>产城综合体</a:t>
            </a:r>
            <a:endParaRPr lang="zh-CN" altLang="en-US" sz="1200" dirty="0">
              <a:solidFill>
                <a:srgbClr val="0070C0"/>
              </a:solidFill>
            </a:endParaRPr>
          </a:p>
        </p:txBody>
      </p:sp>
      <p:sp>
        <p:nvSpPr>
          <p:cNvPr id="8192" name="Line 24"/>
          <p:cNvSpPr>
            <a:spLocks noChangeShapeType="1"/>
          </p:cNvSpPr>
          <p:nvPr>
            <p:custDataLst>
              <p:tags r:id="rId46"/>
            </p:custDataLst>
          </p:nvPr>
        </p:nvSpPr>
        <p:spPr bwMode="auto">
          <a:xfrm flipH="1">
            <a:off x="10438411" y="4714395"/>
            <a:ext cx="0" cy="429157"/>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8193" name="矩形 8192"/>
          <p:cNvSpPr/>
          <p:nvPr>
            <p:custDataLst>
              <p:tags r:id="rId47"/>
            </p:custDataLst>
          </p:nvPr>
        </p:nvSpPr>
        <p:spPr>
          <a:xfrm>
            <a:off x="9313504" y="5112748"/>
            <a:ext cx="2122322" cy="1496004"/>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0070C0"/>
                </a:solidFill>
              </a:rPr>
              <a:t>新业态咨询</a:t>
            </a:r>
            <a:endParaRPr lang="en-US" altLang="zh-CN" sz="1600" b="1" dirty="0">
              <a:solidFill>
                <a:srgbClr val="0070C0"/>
              </a:solidFill>
            </a:endParaRPr>
          </a:p>
          <a:p>
            <a:r>
              <a:rPr lang="zh-CN" altLang="en-US" sz="1200" dirty="0">
                <a:solidFill>
                  <a:srgbClr val="0070C0"/>
                </a:solidFill>
              </a:rPr>
              <a:t>金融和基金小镇</a:t>
            </a:r>
            <a:endParaRPr lang="en-US" altLang="zh-CN" sz="1200" dirty="0">
              <a:solidFill>
                <a:srgbClr val="0070C0"/>
              </a:solidFill>
            </a:endParaRPr>
          </a:p>
          <a:p>
            <a:r>
              <a:rPr lang="zh-CN" altLang="en-US" sz="1200" dirty="0">
                <a:solidFill>
                  <a:srgbClr val="0070C0"/>
                </a:solidFill>
              </a:rPr>
              <a:t>跨境金融小镇</a:t>
            </a:r>
            <a:endParaRPr lang="en-US" altLang="zh-CN" sz="1200" dirty="0">
              <a:solidFill>
                <a:srgbClr val="0070C0"/>
              </a:solidFill>
            </a:endParaRPr>
          </a:p>
          <a:p>
            <a:r>
              <a:rPr lang="zh-CN" altLang="en-US" sz="1200" dirty="0">
                <a:solidFill>
                  <a:srgbClr val="0070C0"/>
                </a:solidFill>
              </a:rPr>
              <a:t>产业创新综合体</a:t>
            </a:r>
            <a:endParaRPr lang="en-US" altLang="zh-CN" sz="1200" dirty="0">
              <a:solidFill>
                <a:srgbClr val="0070C0"/>
              </a:solidFill>
            </a:endParaRPr>
          </a:p>
          <a:p>
            <a:r>
              <a:rPr lang="zh-CN" altLang="en-US" sz="1200" dirty="0">
                <a:solidFill>
                  <a:srgbClr val="0070C0"/>
                </a:solidFill>
              </a:rPr>
              <a:t>网红直播新零售小镇</a:t>
            </a:r>
            <a:endParaRPr lang="en-US" altLang="zh-CN" sz="1200" dirty="0">
              <a:solidFill>
                <a:srgbClr val="0070C0"/>
              </a:solidFill>
            </a:endParaRPr>
          </a:p>
          <a:p>
            <a:r>
              <a:rPr lang="zh-CN" altLang="en-US" sz="1200" dirty="0">
                <a:solidFill>
                  <a:srgbClr val="0070C0"/>
                </a:solidFill>
              </a:rPr>
              <a:t>区块链产业园</a:t>
            </a:r>
            <a:endParaRPr lang="en-US" altLang="zh-CN" sz="1200" dirty="0">
              <a:solidFill>
                <a:srgbClr val="0070C0"/>
              </a:solidFill>
            </a:endParaRPr>
          </a:p>
          <a:p>
            <a:r>
              <a:rPr lang="zh-CN" altLang="en-US" sz="1200" dirty="0">
                <a:solidFill>
                  <a:srgbClr val="0070C0"/>
                </a:solidFill>
              </a:rPr>
              <a:t>数字经济和通证经济产业园</a:t>
            </a:r>
            <a:endParaRPr lang="zh-CN" altLang="en-US" sz="1200" dirty="0">
              <a:solidFill>
                <a:srgbClr val="0070C0"/>
              </a:solidFill>
            </a:endParaRPr>
          </a:p>
        </p:txBody>
      </p:sp>
      <p:sp>
        <p:nvSpPr>
          <p:cNvPr id="50" name="Line 24"/>
          <p:cNvSpPr>
            <a:spLocks noChangeShapeType="1"/>
          </p:cNvSpPr>
          <p:nvPr>
            <p:custDataLst>
              <p:tags r:id="rId48"/>
            </p:custDataLst>
          </p:nvPr>
        </p:nvSpPr>
        <p:spPr bwMode="auto">
          <a:xfrm>
            <a:off x="2788567" y="3636129"/>
            <a:ext cx="467360" cy="0"/>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51" name="矩形 50"/>
          <p:cNvSpPr/>
          <p:nvPr>
            <p:custDataLst>
              <p:tags r:id="rId49"/>
            </p:custDataLst>
          </p:nvPr>
        </p:nvSpPr>
        <p:spPr>
          <a:xfrm>
            <a:off x="491155" y="3468284"/>
            <a:ext cx="2290239" cy="363586"/>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0070C0"/>
                </a:solidFill>
              </a:rPr>
              <a:t>智能制造和工业互联网</a:t>
            </a:r>
            <a:endParaRPr lang="zh-CN" altLang="en-US" sz="1600" b="1" dirty="0">
              <a:solidFill>
                <a:srgbClr val="0070C0"/>
              </a:solidFill>
            </a:endParaRPr>
          </a:p>
        </p:txBody>
      </p:sp>
      <p:sp>
        <p:nvSpPr>
          <p:cNvPr id="52" name="Line 24"/>
          <p:cNvSpPr>
            <a:spLocks noChangeShapeType="1"/>
          </p:cNvSpPr>
          <p:nvPr>
            <p:custDataLst>
              <p:tags r:id="rId50"/>
            </p:custDataLst>
          </p:nvPr>
        </p:nvSpPr>
        <p:spPr bwMode="auto">
          <a:xfrm flipH="1">
            <a:off x="3687870" y="4717279"/>
            <a:ext cx="0" cy="429157"/>
          </a:xfrm>
          <a:prstGeom prst="line">
            <a:avLst/>
          </a:prstGeom>
          <a:noFill/>
          <a:ln w="9525">
            <a:solidFill>
              <a:srgbClr val="002060"/>
            </a:solidFill>
            <a:round/>
          </a:ln>
          <a:effectLst/>
        </p:spPr>
        <p:txBody>
          <a:bodyPr/>
          <a:lstStyle/>
          <a:p>
            <a:pPr>
              <a:defRPr/>
            </a:pPr>
            <a:endParaRPr lang="zh-CN" altLang="en-US" sz="1500">
              <a:solidFill>
                <a:schemeClr val="dk1"/>
              </a:solidFill>
              <a:latin typeface="微软雅黑" panose="020B0503020204020204" pitchFamily="34" charset="-122"/>
              <a:ea typeface="微软雅黑" panose="020B0503020204020204" pitchFamily="34" charset="-122"/>
            </a:endParaRPr>
          </a:p>
        </p:txBody>
      </p:sp>
      <p:sp>
        <p:nvSpPr>
          <p:cNvPr id="53" name="矩形 52"/>
          <p:cNvSpPr/>
          <p:nvPr>
            <p:custDataLst>
              <p:tags r:id="rId51"/>
            </p:custDataLst>
          </p:nvPr>
        </p:nvSpPr>
        <p:spPr>
          <a:xfrm>
            <a:off x="2789640" y="5136244"/>
            <a:ext cx="1994828" cy="398983"/>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solidFill>
                  <a:srgbClr val="0070C0"/>
                </a:solidFill>
              </a:rPr>
              <a:t>新技术中介和投行</a:t>
            </a:r>
            <a:endParaRPr lang="zh-CN" altLang="en-US" sz="1600" b="1" dirty="0">
              <a:solidFill>
                <a:srgbClr val="0070C0"/>
              </a:solidFill>
            </a:endParaRPr>
          </a:p>
        </p:txBody>
      </p:sp>
      <p:sp>
        <p:nvSpPr>
          <p:cNvPr id="55" name="矩形 54"/>
          <p:cNvSpPr/>
          <p:nvPr>
            <p:custDataLst>
              <p:tags r:id="rId52"/>
            </p:custDataLst>
          </p:nvPr>
        </p:nvSpPr>
        <p:spPr>
          <a:xfrm>
            <a:off x="9378358" y="2031535"/>
            <a:ext cx="2575892" cy="350480"/>
          </a:xfrm>
          <a:prstGeom prst="rect">
            <a:avLst/>
          </a:prstGeom>
          <a:solidFill>
            <a:schemeClr val="l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0070C0"/>
                </a:solidFill>
                <a:latin typeface="+mn-ea"/>
              </a:rPr>
              <a:t>上市助推器、拟上市总裁办</a:t>
            </a:r>
            <a:endParaRPr lang="zh-CN" altLang="en-US" sz="1400" b="1" dirty="0">
              <a:solidFill>
                <a:srgbClr val="0070C0"/>
              </a:solidFill>
              <a:latin typeface="+mn-ea"/>
            </a:endParaRPr>
          </a:p>
        </p:txBody>
      </p:sp>
      <p:sp>
        <p:nvSpPr>
          <p:cNvPr id="56" name="Line 24"/>
          <p:cNvSpPr>
            <a:spLocks noChangeShapeType="1"/>
          </p:cNvSpPr>
          <p:nvPr>
            <p:custDataLst>
              <p:tags r:id="rId53"/>
            </p:custDataLst>
          </p:nvPr>
        </p:nvSpPr>
        <p:spPr bwMode="auto">
          <a:xfrm>
            <a:off x="8904636" y="4133398"/>
            <a:ext cx="467360" cy="0"/>
          </a:xfrm>
          <a:prstGeom prst="line">
            <a:avLst/>
          </a:prstGeom>
          <a:noFill/>
          <a:ln w="9525">
            <a:solidFill>
              <a:srgbClr val="002060"/>
            </a:solidFill>
            <a:round/>
          </a:ln>
          <a:effectLst/>
        </p:spPr>
        <p:txBody>
          <a:bodyPr/>
          <a:lstStyle/>
          <a:p>
            <a:pPr>
              <a:defRPr/>
            </a:pPr>
            <a:endParaRPr lang="zh-CN" altLang="en-US" sz="1500" b="1">
              <a:solidFill>
                <a:schemeClr val="dk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7" name="直接连接符 36"/>
          <p:cNvCxnSpPr/>
          <p:nvPr/>
        </p:nvCxnSpPr>
        <p:spPr>
          <a:xfrm>
            <a:off x="595948" y="2265509"/>
            <a:ext cx="10442576" cy="0"/>
          </a:xfrm>
          <a:prstGeom prst="line">
            <a:avLst/>
          </a:prstGeom>
          <a:noFill/>
          <a:ln w="6350" cap="flat" cmpd="sng" algn="ctr">
            <a:solidFill>
              <a:sysClr val="window" lastClr="FFFFFF">
                <a:lumMod val="75000"/>
              </a:sysClr>
            </a:solidFill>
            <a:prstDash val="dash"/>
            <a:miter lim="800000"/>
          </a:ln>
          <a:effectLst/>
        </p:spPr>
      </p:cxnSp>
      <p:sp>
        <p:nvSpPr>
          <p:cNvPr id="42" name="矩形 41"/>
          <p:cNvSpPr/>
          <p:nvPr/>
        </p:nvSpPr>
        <p:spPr>
          <a:xfrm>
            <a:off x="2494915" y="1116330"/>
            <a:ext cx="7862570" cy="1198880"/>
          </a:xfrm>
          <a:prstGeom prst="rect">
            <a:avLst/>
          </a:prstGeom>
          <a:noFill/>
          <a:ln>
            <a:noFill/>
          </a:ln>
        </p:spPr>
        <p:txBody>
          <a:bodyPr wrap="square" rtlCol="0">
            <a:spAutoFit/>
          </a:bodyPr>
          <a:lstStyle/>
          <a:p>
            <a:pPr>
              <a:lnSpc>
                <a:spcPct val="150000"/>
              </a:lnSpc>
            </a:pPr>
            <a:r>
              <a:rPr lang="zh-CN" altLang="en-US" sz="16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rPr>
              <a:t>未来的竞争是平台和平台的竞争，生态和生态的竞争。做强做大必须建立平台模式来运作专精特新资本市场一站式服务平台，平台定位是轻资产，平台化，快速复制，资本化运作。</a:t>
            </a:r>
            <a:endParaRPr lang="zh-CN" altLang="en-US" sz="16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39" name="椭圆 38"/>
          <p:cNvSpPr/>
          <p:nvPr/>
        </p:nvSpPr>
        <p:spPr>
          <a:xfrm>
            <a:off x="1040765" y="2159000"/>
            <a:ext cx="238760" cy="23876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46" name="矩形 45"/>
          <p:cNvSpPr/>
          <p:nvPr/>
        </p:nvSpPr>
        <p:spPr>
          <a:xfrm>
            <a:off x="6424930" y="2487295"/>
            <a:ext cx="4916170" cy="1706880"/>
          </a:xfrm>
          <a:prstGeom prst="rect">
            <a:avLst/>
          </a:prstGeom>
          <a:noFill/>
          <a:ln>
            <a:noFill/>
          </a:ln>
        </p:spPr>
        <p:txBody>
          <a:bodyPr wrap="square" rtlCol="0">
            <a:spAutoFit/>
          </a:bodyPr>
          <a:lstStyle/>
          <a:p>
            <a:pPr algn="l">
              <a:lnSpc>
                <a:spcPct val="150000"/>
              </a:lnSpc>
              <a:buClrTx/>
              <a:buSzTx/>
              <a:buFontTx/>
            </a:pPr>
            <a:r>
              <a:rPr lang="zh-CN" altLang="en-US" sz="14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mn-ea"/>
              </a:rPr>
              <a:t>这些机构可以合作合伙发展。最紧密的机构可以合资组建专项业务子公司，一般的业务关系可以合作签署紧密型的合作协议。原则上具体的合作运营方按照营收与总公司进行结算，总公司一般按照营收的20%到30%作为留成，剩余的全部留给合作伙伴合伙人进行运营管理结算。</a:t>
            </a:r>
            <a:endParaRPr lang="zh-CN" altLang="en-US" sz="14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mn-ea"/>
            </a:endParaRPr>
          </a:p>
        </p:txBody>
      </p:sp>
      <p:sp>
        <p:nvSpPr>
          <p:cNvPr id="44" name="矩形: 圆角 43"/>
          <p:cNvSpPr/>
          <p:nvPr/>
        </p:nvSpPr>
        <p:spPr>
          <a:xfrm rot="2700000">
            <a:off x="701040" y="2677160"/>
            <a:ext cx="917575" cy="9175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53" name="图形 24"/>
          <p:cNvSpPr/>
          <p:nvPr/>
        </p:nvSpPr>
        <p:spPr>
          <a:xfrm rot="10800000" flipH="1" flipV="1">
            <a:off x="980440" y="2934335"/>
            <a:ext cx="403860" cy="403860"/>
          </a:xfrm>
          <a:custGeom>
            <a:avLst/>
            <a:gdLst>
              <a:gd name="connsiteX0" fmla="*/ 1490651 w 1900572"/>
              <a:gd name="connsiteY0" fmla="*/ 292395 h 1900572"/>
              <a:gd name="connsiteX1" fmla="*/ 1416116 w 1900572"/>
              <a:gd name="connsiteY1" fmla="*/ 219300 h 1900572"/>
              <a:gd name="connsiteX2" fmla="*/ 1229789 w 1900572"/>
              <a:gd name="connsiteY2" fmla="*/ 219300 h 1900572"/>
              <a:gd name="connsiteX3" fmla="*/ 1229789 w 1900572"/>
              <a:gd name="connsiteY3" fmla="*/ 292395 h 1900572"/>
              <a:gd name="connsiteX4" fmla="*/ 1155254 w 1900572"/>
              <a:gd name="connsiteY4" fmla="*/ 365496 h 1900572"/>
              <a:gd name="connsiteX5" fmla="*/ 521728 w 1900572"/>
              <a:gd name="connsiteY5" fmla="*/ 365496 h 1900572"/>
              <a:gd name="connsiteX6" fmla="*/ 447199 w 1900572"/>
              <a:gd name="connsiteY6" fmla="*/ 292395 h 1900572"/>
              <a:gd name="connsiteX7" fmla="*/ 447199 w 1900572"/>
              <a:gd name="connsiteY7" fmla="*/ 219300 h 1900572"/>
              <a:gd name="connsiteX8" fmla="*/ 223599 w 1900572"/>
              <a:gd name="connsiteY8" fmla="*/ 219300 h 1900572"/>
              <a:gd name="connsiteX9" fmla="*/ 149064 w 1900572"/>
              <a:gd name="connsiteY9" fmla="*/ 292395 h 1900572"/>
              <a:gd name="connsiteX10" fmla="*/ 149064 w 1900572"/>
              <a:gd name="connsiteY10" fmla="*/ 1681280 h 1900572"/>
              <a:gd name="connsiteX11" fmla="*/ 223599 w 1900572"/>
              <a:gd name="connsiteY11" fmla="*/ 1754384 h 1900572"/>
              <a:gd name="connsiteX12" fmla="*/ 819857 w 1900572"/>
              <a:gd name="connsiteY12" fmla="*/ 1754384 h 1900572"/>
              <a:gd name="connsiteX13" fmla="*/ 968925 w 1900572"/>
              <a:gd name="connsiteY13" fmla="*/ 1900572 h 1900572"/>
              <a:gd name="connsiteX14" fmla="*/ 149066 w 1900572"/>
              <a:gd name="connsiteY14" fmla="*/ 1900572 h 1900572"/>
              <a:gd name="connsiteX15" fmla="*/ 0 w 1900572"/>
              <a:gd name="connsiteY15" fmla="*/ 1754384 h 1900572"/>
              <a:gd name="connsiteX16" fmla="*/ 0 w 1900572"/>
              <a:gd name="connsiteY16" fmla="*/ 219300 h 1900572"/>
              <a:gd name="connsiteX17" fmla="*/ 149066 w 1900572"/>
              <a:gd name="connsiteY17" fmla="*/ 73095 h 1900572"/>
              <a:gd name="connsiteX18" fmla="*/ 447199 w 1900572"/>
              <a:gd name="connsiteY18" fmla="*/ 73095 h 1900572"/>
              <a:gd name="connsiteX19" fmla="*/ 521728 w 1900572"/>
              <a:gd name="connsiteY19" fmla="*/ 0 h 1900572"/>
              <a:gd name="connsiteX20" fmla="*/ 1155254 w 1900572"/>
              <a:gd name="connsiteY20" fmla="*/ 0 h 1900572"/>
              <a:gd name="connsiteX21" fmla="*/ 1229789 w 1900572"/>
              <a:gd name="connsiteY21" fmla="*/ 73095 h 1900572"/>
              <a:gd name="connsiteX22" fmla="*/ 1490653 w 1900572"/>
              <a:gd name="connsiteY22" fmla="*/ 73095 h 1900572"/>
              <a:gd name="connsiteX23" fmla="*/ 1639718 w 1900572"/>
              <a:gd name="connsiteY23" fmla="*/ 219300 h 1900572"/>
              <a:gd name="connsiteX24" fmla="*/ 1639718 w 1900572"/>
              <a:gd name="connsiteY24" fmla="*/ 890109 h 1900572"/>
              <a:gd name="connsiteX25" fmla="*/ 1490653 w 1900572"/>
              <a:gd name="connsiteY25" fmla="*/ 1041935 h 1900572"/>
              <a:gd name="connsiteX26" fmla="*/ 1490653 w 1900572"/>
              <a:gd name="connsiteY26" fmla="*/ 292395 h 1900572"/>
              <a:gd name="connsiteX27" fmla="*/ 1155254 w 1900572"/>
              <a:gd name="connsiteY27" fmla="*/ 804094 h 1900572"/>
              <a:gd name="connsiteX28" fmla="*/ 484463 w 1900572"/>
              <a:gd name="connsiteY28" fmla="*/ 804094 h 1900572"/>
              <a:gd name="connsiteX29" fmla="*/ 447199 w 1900572"/>
              <a:gd name="connsiteY29" fmla="*/ 767540 h 1900572"/>
              <a:gd name="connsiteX30" fmla="*/ 447199 w 1900572"/>
              <a:gd name="connsiteY30" fmla="*/ 730995 h 1900572"/>
              <a:gd name="connsiteX31" fmla="*/ 484463 w 1900572"/>
              <a:gd name="connsiteY31" fmla="*/ 694445 h 1900572"/>
              <a:gd name="connsiteX32" fmla="*/ 1155254 w 1900572"/>
              <a:gd name="connsiteY32" fmla="*/ 694445 h 1900572"/>
              <a:gd name="connsiteX33" fmla="*/ 1192524 w 1900572"/>
              <a:gd name="connsiteY33" fmla="*/ 730995 h 1900572"/>
              <a:gd name="connsiteX34" fmla="*/ 1192524 w 1900572"/>
              <a:gd name="connsiteY34" fmla="*/ 767540 h 1900572"/>
              <a:gd name="connsiteX35" fmla="*/ 1155254 w 1900572"/>
              <a:gd name="connsiteY35" fmla="*/ 804094 h 1900572"/>
              <a:gd name="connsiteX36" fmla="*/ 1192524 w 1900572"/>
              <a:gd name="connsiteY36" fmla="*/ 1169588 h 1900572"/>
              <a:gd name="connsiteX37" fmla="*/ 1155254 w 1900572"/>
              <a:gd name="connsiteY37" fmla="*/ 1206133 h 1900572"/>
              <a:gd name="connsiteX38" fmla="*/ 484463 w 1900572"/>
              <a:gd name="connsiteY38" fmla="*/ 1206133 h 1900572"/>
              <a:gd name="connsiteX39" fmla="*/ 447199 w 1900572"/>
              <a:gd name="connsiteY39" fmla="*/ 1169588 h 1900572"/>
              <a:gd name="connsiteX40" fmla="*/ 447199 w 1900572"/>
              <a:gd name="connsiteY40" fmla="*/ 1133034 h 1900572"/>
              <a:gd name="connsiteX41" fmla="*/ 484463 w 1900572"/>
              <a:gd name="connsiteY41" fmla="*/ 1096489 h 1900572"/>
              <a:gd name="connsiteX42" fmla="*/ 1155254 w 1900572"/>
              <a:gd name="connsiteY42" fmla="*/ 1096489 h 1900572"/>
              <a:gd name="connsiteX43" fmla="*/ 1192524 w 1900572"/>
              <a:gd name="connsiteY43" fmla="*/ 1133034 h 1900572"/>
              <a:gd name="connsiteX44" fmla="*/ 1192524 w 1900572"/>
              <a:gd name="connsiteY44" fmla="*/ 1169588 h 1900572"/>
              <a:gd name="connsiteX45" fmla="*/ 867692 w 1900572"/>
              <a:gd name="connsiteY45" fmla="*/ 1396899 h 1900572"/>
              <a:gd name="connsiteX46" fmla="*/ 1143484 w 1900572"/>
              <a:gd name="connsiteY46" fmla="*/ 1632620 h 1900572"/>
              <a:gd name="connsiteX47" fmla="*/ 1900572 w 1900572"/>
              <a:gd name="connsiteY47" fmla="*/ 877189 h 1900572"/>
              <a:gd name="connsiteX48" fmla="*/ 1153801 w 1900572"/>
              <a:gd name="connsiteY48" fmla="*/ 1900572 h 1900572"/>
              <a:gd name="connsiteX49" fmla="*/ 769283 w 1900572"/>
              <a:gd name="connsiteY49" fmla="*/ 1493312 h 1900572"/>
              <a:gd name="connsiteX50" fmla="*/ 867692 w 1900572"/>
              <a:gd name="connsiteY50" fmla="*/ 1396899 h 190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00572" h="1900572">
                <a:moveTo>
                  <a:pt x="1490651" y="292395"/>
                </a:moveTo>
                <a:cubicBezTo>
                  <a:pt x="1490651" y="252026"/>
                  <a:pt x="1457282" y="219300"/>
                  <a:pt x="1416116" y="219300"/>
                </a:cubicBezTo>
                <a:lnTo>
                  <a:pt x="1229789" y="219300"/>
                </a:lnTo>
                <a:lnTo>
                  <a:pt x="1229789" y="292395"/>
                </a:lnTo>
                <a:cubicBezTo>
                  <a:pt x="1229789" y="332769"/>
                  <a:pt x="1196420" y="365496"/>
                  <a:pt x="1155254" y="365496"/>
                </a:cubicBezTo>
                <a:lnTo>
                  <a:pt x="521728" y="365496"/>
                </a:lnTo>
                <a:cubicBezTo>
                  <a:pt x="480568" y="365496"/>
                  <a:pt x="447199" y="332770"/>
                  <a:pt x="447199" y="292395"/>
                </a:cubicBezTo>
                <a:lnTo>
                  <a:pt x="447199" y="219300"/>
                </a:lnTo>
                <a:lnTo>
                  <a:pt x="223599" y="219300"/>
                </a:lnTo>
                <a:cubicBezTo>
                  <a:pt x="182439" y="219300"/>
                  <a:pt x="149064" y="252026"/>
                  <a:pt x="149064" y="292395"/>
                </a:cubicBezTo>
                <a:lnTo>
                  <a:pt x="149064" y="1681280"/>
                </a:lnTo>
                <a:cubicBezTo>
                  <a:pt x="149064" y="1721653"/>
                  <a:pt x="182437" y="1754384"/>
                  <a:pt x="223599" y="1754384"/>
                </a:cubicBezTo>
                <a:lnTo>
                  <a:pt x="819857" y="1754384"/>
                </a:lnTo>
                <a:lnTo>
                  <a:pt x="968925" y="1900572"/>
                </a:lnTo>
                <a:lnTo>
                  <a:pt x="149066" y="1900572"/>
                </a:lnTo>
                <a:cubicBezTo>
                  <a:pt x="66738" y="1900572"/>
                  <a:pt x="0" y="1835127"/>
                  <a:pt x="0" y="1754384"/>
                </a:cubicBezTo>
                <a:lnTo>
                  <a:pt x="0" y="219300"/>
                </a:lnTo>
                <a:cubicBezTo>
                  <a:pt x="0" y="138557"/>
                  <a:pt x="66738" y="73095"/>
                  <a:pt x="149066" y="73095"/>
                </a:cubicBezTo>
                <a:lnTo>
                  <a:pt x="447199" y="73095"/>
                </a:lnTo>
                <a:cubicBezTo>
                  <a:pt x="447199" y="32725"/>
                  <a:pt x="480568" y="0"/>
                  <a:pt x="521728" y="0"/>
                </a:cubicBezTo>
                <a:lnTo>
                  <a:pt x="1155254" y="0"/>
                </a:lnTo>
                <a:cubicBezTo>
                  <a:pt x="1196420" y="0"/>
                  <a:pt x="1229789" y="32725"/>
                  <a:pt x="1229789" y="73095"/>
                </a:cubicBezTo>
                <a:lnTo>
                  <a:pt x="1490653" y="73095"/>
                </a:lnTo>
                <a:cubicBezTo>
                  <a:pt x="1572979" y="73095"/>
                  <a:pt x="1639718" y="138557"/>
                  <a:pt x="1639718" y="219300"/>
                </a:cubicBezTo>
                <a:lnTo>
                  <a:pt x="1639718" y="890109"/>
                </a:lnTo>
                <a:lnTo>
                  <a:pt x="1490653" y="1041935"/>
                </a:lnTo>
                <a:lnTo>
                  <a:pt x="1490653" y="292395"/>
                </a:lnTo>
                <a:close/>
                <a:moveTo>
                  <a:pt x="1155254" y="804094"/>
                </a:moveTo>
                <a:lnTo>
                  <a:pt x="484463" y="804094"/>
                </a:lnTo>
                <a:cubicBezTo>
                  <a:pt x="463879" y="804094"/>
                  <a:pt x="447199" y="787727"/>
                  <a:pt x="447199" y="767540"/>
                </a:cubicBezTo>
                <a:lnTo>
                  <a:pt x="447199" y="730995"/>
                </a:lnTo>
                <a:cubicBezTo>
                  <a:pt x="447199" y="710803"/>
                  <a:pt x="463879" y="694445"/>
                  <a:pt x="484463" y="694445"/>
                </a:cubicBezTo>
                <a:lnTo>
                  <a:pt x="1155254" y="694445"/>
                </a:lnTo>
                <a:cubicBezTo>
                  <a:pt x="1175835" y="694445"/>
                  <a:pt x="1192524" y="710803"/>
                  <a:pt x="1192524" y="730995"/>
                </a:cubicBezTo>
                <a:lnTo>
                  <a:pt x="1192524" y="767540"/>
                </a:lnTo>
                <a:cubicBezTo>
                  <a:pt x="1192524" y="787727"/>
                  <a:pt x="1175835" y="804094"/>
                  <a:pt x="1155254" y="804094"/>
                </a:cubicBezTo>
                <a:close/>
                <a:moveTo>
                  <a:pt x="1192524" y="1169588"/>
                </a:moveTo>
                <a:cubicBezTo>
                  <a:pt x="1192524" y="1189771"/>
                  <a:pt x="1175835" y="1206133"/>
                  <a:pt x="1155254" y="1206133"/>
                </a:cubicBezTo>
                <a:lnTo>
                  <a:pt x="484463" y="1206133"/>
                </a:lnTo>
                <a:cubicBezTo>
                  <a:pt x="463879" y="1206133"/>
                  <a:pt x="447199" y="1189769"/>
                  <a:pt x="447199" y="1169588"/>
                </a:cubicBezTo>
                <a:lnTo>
                  <a:pt x="447199" y="1133034"/>
                </a:lnTo>
                <a:cubicBezTo>
                  <a:pt x="447199" y="1112851"/>
                  <a:pt x="463879" y="1096489"/>
                  <a:pt x="484463" y="1096489"/>
                </a:cubicBezTo>
                <a:lnTo>
                  <a:pt x="1155254" y="1096489"/>
                </a:lnTo>
                <a:cubicBezTo>
                  <a:pt x="1175835" y="1096489"/>
                  <a:pt x="1192524" y="1112853"/>
                  <a:pt x="1192524" y="1133034"/>
                </a:cubicBezTo>
                <a:lnTo>
                  <a:pt x="1192524" y="1169588"/>
                </a:lnTo>
                <a:close/>
                <a:moveTo>
                  <a:pt x="867692" y="1396899"/>
                </a:moveTo>
                <a:lnTo>
                  <a:pt x="1143484" y="1632620"/>
                </a:lnTo>
                <a:lnTo>
                  <a:pt x="1900572" y="877189"/>
                </a:lnTo>
                <a:lnTo>
                  <a:pt x="1153801" y="1900572"/>
                </a:lnTo>
                <a:lnTo>
                  <a:pt x="769283" y="1493312"/>
                </a:lnTo>
                <a:lnTo>
                  <a:pt x="867692" y="1396899"/>
                </a:lnTo>
                <a:close/>
              </a:path>
            </a:pathLst>
          </a:custGeom>
          <a:solidFill>
            <a:schemeClr val="bg1"/>
          </a:solidFill>
          <a:ln w="1860" cap="flat">
            <a:noFill/>
            <a:prstDash val="solid"/>
            <a:miter/>
          </a:ln>
        </p:spPr>
        <p:txBody>
          <a:bodyPr rtlCol="0" anchor="ctr"/>
          <a:lstStyle/>
          <a:p>
            <a:endParaRPr lang="zh-CN" altLang="en-US" dirty="0">
              <a:latin typeface="思源黑体 CN Bold" panose="020B0800000000000000" pitchFamily="34" charset="-122"/>
              <a:ea typeface="思源黑体 CN Bold" panose="020B0800000000000000" pitchFamily="34" charset="-122"/>
            </a:endParaRPr>
          </a:p>
        </p:txBody>
      </p:sp>
      <p:sp>
        <p:nvSpPr>
          <p:cNvPr id="45" name="矩形 44"/>
          <p:cNvSpPr/>
          <p:nvPr/>
        </p:nvSpPr>
        <p:spPr>
          <a:xfrm>
            <a:off x="1843405" y="2585085"/>
            <a:ext cx="3063875" cy="1706880"/>
          </a:xfrm>
          <a:prstGeom prst="rect">
            <a:avLst/>
          </a:prstGeom>
          <a:noFill/>
          <a:ln>
            <a:noFill/>
          </a:ln>
        </p:spPr>
        <p:txBody>
          <a:bodyPr wrap="square" rtlCol="0">
            <a:spAutoFit/>
          </a:bodyPr>
          <a:lstStyle/>
          <a:p>
            <a:pPr algn="l">
              <a:lnSpc>
                <a:spcPct val="150000"/>
              </a:lnSpc>
              <a:buClrTx/>
              <a:buSzTx/>
              <a:buFontTx/>
            </a:pPr>
            <a:r>
              <a:rPr lang="zh-CN" altLang="en-US" sz="14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mn-ea"/>
              </a:rPr>
              <a:t>平台整合筛选各类专业的机构，壮大平台实力和影响力。至少整合10家培训机构，10家咨询机构，10家会务公司，10家券商和律所会所，50～100家投资机构，50～100家融媒体矩阵。</a:t>
            </a:r>
            <a:endParaRPr lang="zh-CN" altLang="en-US" sz="1400" b="1" dirty="0">
              <a:gradFill>
                <a:gsLst>
                  <a:gs pos="0">
                    <a:srgbClr val="00B0F0"/>
                  </a:gs>
                  <a:gs pos="100000">
                    <a:srgbClr val="1B68DD"/>
                  </a:gs>
                </a:gsLst>
                <a:lin ang="2700000" scaled="1"/>
              </a:gra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7" name="文本框 6"/>
          <p:cNvSpPr txBox="1"/>
          <p:nvPr/>
        </p:nvSpPr>
        <p:spPr>
          <a:xfrm>
            <a:off x="833755" y="4735195"/>
            <a:ext cx="10735945" cy="1383665"/>
          </a:xfrm>
          <a:prstGeom prst="rect">
            <a:avLst/>
          </a:prstGeom>
          <a:noFill/>
        </p:spPr>
        <p:txBody>
          <a:bodyPr wrap="square" rtlCol="0" anchor="t">
            <a:spAutoFit/>
          </a:bodyPr>
          <a:p>
            <a:pPr indent="325120" algn="just">
              <a:lnSpc>
                <a:spcPct val="150000"/>
              </a:lnSpc>
            </a:pPr>
            <a:r>
              <a:rPr lang="zh-CN" altLang="zh-CN" sz="1400"/>
              <a:t>建立起全国的网络体系，依托中国中小企业国际合作协会的原有的体系资源。今年在</a:t>
            </a:r>
            <a:r>
              <a:rPr lang="en-US" altLang="zh-CN" sz="1400"/>
              <a:t>10</a:t>
            </a:r>
            <a:r>
              <a:rPr lang="zh-CN" altLang="zh-CN" sz="1400"/>
              <a:t>个省市精心筛选专业机构，建立起省级运营平台或城市运营平台。每一个运营平台由一个核心合伙人出资</a:t>
            </a:r>
            <a:r>
              <a:rPr lang="en-US" altLang="zh-CN" sz="1400"/>
              <a:t>200-500</a:t>
            </a:r>
            <a:r>
              <a:rPr lang="zh-CN" altLang="zh-CN" sz="1400"/>
              <a:t>万元做专业化的运营。实现战略管控、财务管控和业务管控，按照营业额进行结算，轻资产，平台化，快速复制的运作，每一个平台公司都是利润中心，不成为成本中心。核心合伙人和其他的城市合伙人出资</a:t>
            </a:r>
            <a:r>
              <a:rPr lang="en-US" altLang="zh-CN" sz="1400"/>
              <a:t>200-500</a:t>
            </a:r>
            <a:r>
              <a:rPr lang="zh-CN" altLang="zh-CN" sz="1400"/>
              <a:t>万元。其中</a:t>
            </a:r>
            <a:r>
              <a:rPr lang="en-US" altLang="zh-CN" sz="1400"/>
              <a:t>100-200</a:t>
            </a:r>
            <a:r>
              <a:rPr lang="zh-CN" altLang="zh-CN" sz="1400"/>
              <a:t>万元作为顶层设计规划费用与资源费用支付给总公司，创造总公司的运营现金性收入来源。</a:t>
            </a:r>
            <a:endParaRPr lang="zh-CN" altLang="zh-CN" sz="1400"/>
          </a:p>
        </p:txBody>
      </p:sp>
      <p:sp>
        <p:nvSpPr>
          <p:cNvPr id="2" name="椭圆 1"/>
          <p:cNvSpPr/>
          <p:nvPr/>
        </p:nvSpPr>
        <p:spPr>
          <a:xfrm>
            <a:off x="5481320" y="2159000"/>
            <a:ext cx="238760" cy="23876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3" name="矩形: 圆角 43"/>
          <p:cNvSpPr/>
          <p:nvPr/>
        </p:nvSpPr>
        <p:spPr>
          <a:xfrm rot="2700000">
            <a:off x="5141595" y="2677160"/>
            <a:ext cx="917575" cy="91757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lt1"/>
              </a:solidFill>
              <a:latin typeface="思源黑体 CN Bold" panose="020B0800000000000000" pitchFamily="34" charset="-122"/>
              <a:ea typeface="思源黑体 CN Bold" panose="020B0800000000000000" pitchFamily="34" charset="-122"/>
              <a:sym typeface="Arial" panose="020B0604020202020204" pitchFamily="34" charset="0"/>
            </a:endParaRPr>
          </a:p>
        </p:txBody>
      </p:sp>
      <p:sp>
        <p:nvSpPr>
          <p:cNvPr id="6" name="图形 24"/>
          <p:cNvSpPr/>
          <p:nvPr/>
        </p:nvSpPr>
        <p:spPr>
          <a:xfrm rot="10800000" flipH="1" flipV="1">
            <a:off x="5420995" y="2934335"/>
            <a:ext cx="403860" cy="403860"/>
          </a:xfrm>
          <a:custGeom>
            <a:avLst/>
            <a:gdLst>
              <a:gd name="connsiteX0" fmla="*/ 1490651 w 1900572"/>
              <a:gd name="connsiteY0" fmla="*/ 292395 h 1900572"/>
              <a:gd name="connsiteX1" fmla="*/ 1416116 w 1900572"/>
              <a:gd name="connsiteY1" fmla="*/ 219300 h 1900572"/>
              <a:gd name="connsiteX2" fmla="*/ 1229789 w 1900572"/>
              <a:gd name="connsiteY2" fmla="*/ 219300 h 1900572"/>
              <a:gd name="connsiteX3" fmla="*/ 1229789 w 1900572"/>
              <a:gd name="connsiteY3" fmla="*/ 292395 h 1900572"/>
              <a:gd name="connsiteX4" fmla="*/ 1155254 w 1900572"/>
              <a:gd name="connsiteY4" fmla="*/ 365496 h 1900572"/>
              <a:gd name="connsiteX5" fmla="*/ 521728 w 1900572"/>
              <a:gd name="connsiteY5" fmla="*/ 365496 h 1900572"/>
              <a:gd name="connsiteX6" fmla="*/ 447199 w 1900572"/>
              <a:gd name="connsiteY6" fmla="*/ 292395 h 1900572"/>
              <a:gd name="connsiteX7" fmla="*/ 447199 w 1900572"/>
              <a:gd name="connsiteY7" fmla="*/ 219300 h 1900572"/>
              <a:gd name="connsiteX8" fmla="*/ 223599 w 1900572"/>
              <a:gd name="connsiteY8" fmla="*/ 219300 h 1900572"/>
              <a:gd name="connsiteX9" fmla="*/ 149064 w 1900572"/>
              <a:gd name="connsiteY9" fmla="*/ 292395 h 1900572"/>
              <a:gd name="connsiteX10" fmla="*/ 149064 w 1900572"/>
              <a:gd name="connsiteY10" fmla="*/ 1681280 h 1900572"/>
              <a:gd name="connsiteX11" fmla="*/ 223599 w 1900572"/>
              <a:gd name="connsiteY11" fmla="*/ 1754384 h 1900572"/>
              <a:gd name="connsiteX12" fmla="*/ 819857 w 1900572"/>
              <a:gd name="connsiteY12" fmla="*/ 1754384 h 1900572"/>
              <a:gd name="connsiteX13" fmla="*/ 968925 w 1900572"/>
              <a:gd name="connsiteY13" fmla="*/ 1900572 h 1900572"/>
              <a:gd name="connsiteX14" fmla="*/ 149066 w 1900572"/>
              <a:gd name="connsiteY14" fmla="*/ 1900572 h 1900572"/>
              <a:gd name="connsiteX15" fmla="*/ 0 w 1900572"/>
              <a:gd name="connsiteY15" fmla="*/ 1754384 h 1900572"/>
              <a:gd name="connsiteX16" fmla="*/ 0 w 1900572"/>
              <a:gd name="connsiteY16" fmla="*/ 219300 h 1900572"/>
              <a:gd name="connsiteX17" fmla="*/ 149066 w 1900572"/>
              <a:gd name="connsiteY17" fmla="*/ 73095 h 1900572"/>
              <a:gd name="connsiteX18" fmla="*/ 447199 w 1900572"/>
              <a:gd name="connsiteY18" fmla="*/ 73095 h 1900572"/>
              <a:gd name="connsiteX19" fmla="*/ 521728 w 1900572"/>
              <a:gd name="connsiteY19" fmla="*/ 0 h 1900572"/>
              <a:gd name="connsiteX20" fmla="*/ 1155254 w 1900572"/>
              <a:gd name="connsiteY20" fmla="*/ 0 h 1900572"/>
              <a:gd name="connsiteX21" fmla="*/ 1229789 w 1900572"/>
              <a:gd name="connsiteY21" fmla="*/ 73095 h 1900572"/>
              <a:gd name="connsiteX22" fmla="*/ 1490653 w 1900572"/>
              <a:gd name="connsiteY22" fmla="*/ 73095 h 1900572"/>
              <a:gd name="connsiteX23" fmla="*/ 1639718 w 1900572"/>
              <a:gd name="connsiteY23" fmla="*/ 219300 h 1900572"/>
              <a:gd name="connsiteX24" fmla="*/ 1639718 w 1900572"/>
              <a:gd name="connsiteY24" fmla="*/ 890109 h 1900572"/>
              <a:gd name="connsiteX25" fmla="*/ 1490653 w 1900572"/>
              <a:gd name="connsiteY25" fmla="*/ 1041935 h 1900572"/>
              <a:gd name="connsiteX26" fmla="*/ 1490653 w 1900572"/>
              <a:gd name="connsiteY26" fmla="*/ 292395 h 1900572"/>
              <a:gd name="connsiteX27" fmla="*/ 1155254 w 1900572"/>
              <a:gd name="connsiteY27" fmla="*/ 804094 h 1900572"/>
              <a:gd name="connsiteX28" fmla="*/ 484463 w 1900572"/>
              <a:gd name="connsiteY28" fmla="*/ 804094 h 1900572"/>
              <a:gd name="connsiteX29" fmla="*/ 447199 w 1900572"/>
              <a:gd name="connsiteY29" fmla="*/ 767540 h 1900572"/>
              <a:gd name="connsiteX30" fmla="*/ 447199 w 1900572"/>
              <a:gd name="connsiteY30" fmla="*/ 730995 h 1900572"/>
              <a:gd name="connsiteX31" fmla="*/ 484463 w 1900572"/>
              <a:gd name="connsiteY31" fmla="*/ 694445 h 1900572"/>
              <a:gd name="connsiteX32" fmla="*/ 1155254 w 1900572"/>
              <a:gd name="connsiteY32" fmla="*/ 694445 h 1900572"/>
              <a:gd name="connsiteX33" fmla="*/ 1192524 w 1900572"/>
              <a:gd name="connsiteY33" fmla="*/ 730995 h 1900572"/>
              <a:gd name="connsiteX34" fmla="*/ 1192524 w 1900572"/>
              <a:gd name="connsiteY34" fmla="*/ 767540 h 1900572"/>
              <a:gd name="connsiteX35" fmla="*/ 1155254 w 1900572"/>
              <a:gd name="connsiteY35" fmla="*/ 804094 h 1900572"/>
              <a:gd name="connsiteX36" fmla="*/ 1192524 w 1900572"/>
              <a:gd name="connsiteY36" fmla="*/ 1169588 h 1900572"/>
              <a:gd name="connsiteX37" fmla="*/ 1155254 w 1900572"/>
              <a:gd name="connsiteY37" fmla="*/ 1206133 h 1900572"/>
              <a:gd name="connsiteX38" fmla="*/ 484463 w 1900572"/>
              <a:gd name="connsiteY38" fmla="*/ 1206133 h 1900572"/>
              <a:gd name="connsiteX39" fmla="*/ 447199 w 1900572"/>
              <a:gd name="connsiteY39" fmla="*/ 1169588 h 1900572"/>
              <a:gd name="connsiteX40" fmla="*/ 447199 w 1900572"/>
              <a:gd name="connsiteY40" fmla="*/ 1133034 h 1900572"/>
              <a:gd name="connsiteX41" fmla="*/ 484463 w 1900572"/>
              <a:gd name="connsiteY41" fmla="*/ 1096489 h 1900572"/>
              <a:gd name="connsiteX42" fmla="*/ 1155254 w 1900572"/>
              <a:gd name="connsiteY42" fmla="*/ 1096489 h 1900572"/>
              <a:gd name="connsiteX43" fmla="*/ 1192524 w 1900572"/>
              <a:gd name="connsiteY43" fmla="*/ 1133034 h 1900572"/>
              <a:gd name="connsiteX44" fmla="*/ 1192524 w 1900572"/>
              <a:gd name="connsiteY44" fmla="*/ 1169588 h 1900572"/>
              <a:gd name="connsiteX45" fmla="*/ 867692 w 1900572"/>
              <a:gd name="connsiteY45" fmla="*/ 1396899 h 1900572"/>
              <a:gd name="connsiteX46" fmla="*/ 1143484 w 1900572"/>
              <a:gd name="connsiteY46" fmla="*/ 1632620 h 1900572"/>
              <a:gd name="connsiteX47" fmla="*/ 1900572 w 1900572"/>
              <a:gd name="connsiteY47" fmla="*/ 877189 h 1900572"/>
              <a:gd name="connsiteX48" fmla="*/ 1153801 w 1900572"/>
              <a:gd name="connsiteY48" fmla="*/ 1900572 h 1900572"/>
              <a:gd name="connsiteX49" fmla="*/ 769283 w 1900572"/>
              <a:gd name="connsiteY49" fmla="*/ 1493312 h 1900572"/>
              <a:gd name="connsiteX50" fmla="*/ 867692 w 1900572"/>
              <a:gd name="connsiteY50" fmla="*/ 1396899 h 190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900572" h="1900572">
                <a:moveTo>
                  <a:pt x="1490651" y="292395"/>
                </a:moveTo>
                <a:cubicBezTo>
                  <a:pt x="1490651" y="252026"/>
                  <a:pt x="1457282" y="219300"/>
                  <a:pt x="1416116" y="219300"/>
                </a:cubicBezTo>
                <a:lnTo>
                  <a:pt x="1229789" y="219300"/>
                </a:lnTo>
                <a:lnTo>
                  <a:pt x="1229789" y="292395"/>
                </a:lnTo>
                <a:cubicBezTo>
                  <a:pt x="1229789" y="332769"/>
                  <a:pt x="1196420" y="365496"/>
                  <a:pt x="1155254" y="365496"/>
                </a:cubicBezTo>
                <a:lnTo>
                  <a:pt x="521728" y="365496"/>
                </a:lnTo>
                <a:cubicBezTo>
                  <a:pt x="480568" y="365496"/>
                  <a:pt x="447199" y="332770"/>
                  <a:pt x="447199" y="292395"/>
                </a:cubicBezTo>
                <a:lnTo>
                  <a:pt x="447199" y="219300"/>
                </a:lnTo>
                <a:lnTo>
                  <a:pt x="223599" y="219300"/>
                </a:lnTo>
                <a:cubicBezTo>
                  <a:pt x="182439" y="219300"/>
                  <a:pt x="149064" y="252026"/>
                  <a:pt x="149064" y="292395"/>
                </a:cubicBezTo>
                <a:lnTo>
                  <a:pt x="149064" y="1681280"/>
                </a:lnTo>
                <a:cubicBezTo>
                  <a:pt x="149064" y="1721653"/>
                  <a:pt x="182437" y="1754384"/>
                  <a:pt x="223599" y="1754384"/>
                </a:cubicBezTo>
                <a:lnTo>
                  <a:pt x="819857" y="1754384"/>
                </a:lnTo>
                <a:lnTo>
                  <a:pt x="968925" y="1900572"/>
                </a:lnTo>
                <a:lnTo>
                  <a:pt x="149066" y="1900572"/>
                </a:lnTo>
                <a:cubicBezTo>
                  <a:pt x="66738" y="1900572"/>
                  <a:pt x="0" y="1835127"/>
                  <a:pt x="0" y="1754384"/>
                </a:cubicBezTo>
                <a:lnTo>
                  <a:pt x="0" y="219300"/>
                </a:lnTo>
                <a:cubicBezTo>
                  <a:pt x="0" y="138557"/>
                  <a:pt x="66738" y="73095"/>
                  <a:pt x="149066" y="73095"/>
                </a:cubicBezTo>
                <a:lnTo>
                  <a:pt x="447199" y="73095"/>
                </a:lnTo>
                <a:cubicBezTo>
                  <a:pt x="447199" y="32725"/>
                  <a:pt x="480568" y="0"/>
                  <a:pt x="521728" y="0"/>
                </a:cubicBezTo>
                <a:lnTo>
                  <a:pt x="1155254" y="0"/>
                </a:lnTo>
                <a:cubicBezTo>
                  <a:pt x="1196420" y="0"/>
                  <a:pt x="1229789" y="32725"/>
                  <a:pt x="1229789" y="73095"/>
                </a:cubicBezTo>
                <a:lnTo>
                  <a:pt x="1490653" y="73095"/>
                </a:lnTo>
                <a:cubicBezTo>
                  <a:pt x="1572979" y="73095"/>
                  <a:pt x="1639718" y="138557"/>
                  <a:pt x="1639718" y="219300"/>
                </a:cubicBezTo>
                <a:lnTo>
                  <a:pt x="1639718" y="890109"/>
                </a:lnTo>
                <a:lnTo>
                  <a:pt x="1490653" y="1041935"/>
                </a:lnTo>
                <a:lnTo>
                  <a:pt x="1490653" y="292395"/>
                </a:lnTo>
                <a:close/>
                <a:moveTo>
                  <a:pt x="1155254" y="804094"/>
                </a:moveTo>
                <a:lnTo>
                  <a:pt x="484463" y="804094"/>
                </a:lnTo>
                <a:cubicBezTo>
                  <a:pt x="463879" y="804094"/>
                  <a:pt x="447199" y="787727"/>
                  <a:pt x="447199" y="767540"/>
                </a:cubicBezTo>
                <a:lnTo>
                  <a:pt x="447199" y="730995"/>
                </a:lnTo>
                <a:cubicBezTo>
                  <a:pt x="447199" y="710803"/>
                  <a:pt x="463879" y="694445"/>
                  <a:pt x="484463" y="694445"/>
                </a:cubicBezTo>
                <a:lnTo>
                  <a:pt x="1155254" y="694445"/>
                </a:lnTo>
                <a:cubicBezTo>
                  <a:pt x="1175835" y="694445"/>
                  <a:pt x="1192524" y="710803"/>
                  <a:pt x="1192524" y="730995"/>
                </a:cubicBezTo>
                <a:lnTo>
                  <a:pt x="1192524" y="767540"/>
                </a:lnTo>
                <a:cubicBezTo>
                  <a:pt x="1192524" y="787727"/>
                  <a:pt x="1175835" y="804094"/>
                  <a:pt x="1155254" y="804094"/>
                </a:cubicBezTo>
                <a:close/>
                <a:moveTo>
                  <a:pt x="1192524" y="1169588"/>
                </a:moveTo>
                <a:cubicBezTo>
                  <a:pt x="1192524" y="1189771"/>
                  <a:pt x="1175835" y="1206133"/>
                  <a:pt x="1155254" y="1206133"/>
                </a:cubicBezTo>
                <a:lnTo>
                  <a:pt x="484463" y="1206133"/>
                </a:lnTo>
                <a:cubicBezTo>
                  <a:pt x="463879" y="1206133"/>
                  <a:pt x="447199" y="1189769"/>
                  <a:pt x="447199" y="1169588"/>
                </a:cubicBezTo>
                <a:lnTo>
                  <a:pt x="447199" y="1133034"/>
                </a:lnTo>
                <a:cubicBezTo>
                  <a:pt x="447199" y="1112851"/>
                  <a:pt x="463879" y="1096489"/>
                  <a:pt x="484463" y="1096489"/>
                </a:cubicBezTo>
                <a:lnTo>
                  <a:pt x="1155254" y="1096489"/>
                </a:lnTo>
                <a:cubicBezTo>
                  <a:pt x="1175835" y="1096489"/>
                  <a:pt x="1192524" y="1112853"/>
                  <a:pt x="1192524" y="1133034"/>
                </a:cubicBezTo>
                <a:lnTo>
                  <a:pt x="1192524" y="1169588"/>
                </a:lnTo>
                <a:close/>
                <a:moveTo>
                  <a:pt x="867692" y="1396899"/>
                </a:moveTo>
                <a:lnTo>
                  <a:pt x="1143484" y="1632620"/>
                </a:lnTo>
                <a:lnTo>
                  <a:pt x="1900572" y="877189"/>
                </a:lnTo>
                <a:lnTo>
                  <a:pt x="1153801" y="1900572"/>
                </a:lnTo>
                <a:lnTo>
                  <a:pt x="769283" y="1493312"/>
                </a:lnTo>
                <a:lnTo>
                  <a:pt x="867692" y="1396899"/>
                </a:lnTo>
                <a:close/>
              </a:path>
            </a:pathLst>
          </a:custGeom>
          <a:solidFill>
            <a:schemeClr val="bg1"/>
          </a:solidFill>
          <a:ln w="1860" cap="flat">
            <a:noFill/>
            <a:prstDash val="solid"/>
            <a:miter/>
          </a:ln>
        </p:spPr>
        <p:txBody>
          <a:bodyPr rtlCol="0" anchor="ctr"/>
          <a:p>
            <a:endParaRPr lang="zh-CN" altLang="en-US" dirty="0">
              <a:latin typeface="思源黑体 CN Bold" panose="020B0800000000000000" pitchFamily="34" charset="-122"/>
              <a:ea typeface="思源黑体 CN Bold" panose="020B0800000000000000" pitchFamily="34" charset="-122"/>
            </a:endParaRPr>
          </a:p>
        </p:txBody>
      </p:sp>
      <p:sp>
        <p:nvSpPr>
          <p:cNvPr id="8" name="标题 7"/>
          <p:cNvSpPr>
            <a:spLocks noGrp="1"/>
          </p:cNvSpPr>
          <p:nvPr>
            <p:ph type="title"/>
          </p:nvPr>
        </p:nvSpPr>
        <p:spPr>
          <a:xfrm>
            <a:off x="374650" y="276861"/>
            <a:ext cx="9210040" cy="528320"/>
          </a:xfrm>
        </p:spPr>
        <p:txBody>
          <a:bodyPr>
            <a:normAutofit fontScale="90000"/>
          </a:bodyPr>
          <a:p>
            <a:r>
              <a:rPr lang="en-US"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2.6 </a:t>
            </a:r>
            <a:r>
              <a:rPr lang="zh-CN"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建立</a:t>
            </a:r>
            <a:r>
              <a:rPr lang="zh-CN" altLang="en-US"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专精特新资本市场一站式服务平台</a:t>
            </a:r>
            <a:r>
              <a:rPr lang="zh-CN"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平台式的运营模式</a:t>
            </a:r>
            <a:endParaRPr lang="zh-CN"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1475" y="324485"/>
            <a:ext cx="10515600" cy="498475"/>
          </a:xfrm>
        </p:spPr>
        <p:txBody>
          <a:bodyPr>
            <a:normAutofit fontScale="90000"/>
          </a:bodyPr>
          <a:lstStyle/>
          <a:p>
            <a:r>
              <a:rPr lang="en-US"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2.7 </a:t>
            </a:r>
            <a:r>
              <a:rPr lang="zh-CN"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rPr>
              <a:t>建立核心产品线</a:t>
            </a:r>
            <a:endParaRPr lang="zh-CN" altLang="zh-CN" sz="2800" b="1" kern="100" dirty="0">
              <a:solidFill>
                <a:schemeClr val="accent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3" name="内容占位符 2"/>
          <p:cNvSpPr>
            <a:spLocks noGrp="1"/>
          </p:cNvSpPr>
          <p:nvPr>
            <p:ph idx="1"/>
            <p:custDataLst>
              <p:tags r:id="rId1"/>
            </p:custDataLst>
          </p:nvPr>
        </p:nvSpPr>
        <p:spPr>
          <a:xfrm>
            <a:off x="579120" y="1198880"/>
            <a:ext cx="10952480" cy="4978083"/>
          </a:xfrm>
        </p:spPr>
        <p:txBody>
          <a:bodyPr>
            <a:normAutofit/>
          </a:bodyPr>
          <a:lstStyle/>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一是投融资和资本运作专业培训平台，创造培训现金流业务。</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二是专业化投融资，并购重组咨询平台，创造咨询类现金流业务。</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三是协会的各项专业的会务与论坛收入。</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四是发起专项产业基金，创造基金管理费和后段收益。</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五是科技创新收入，整合</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200</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个院士资源。</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六是并购重组业务，整合上百家上市公司资源，创造并购的股票收入和投行收入。</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七是工信部及相关政府部门政策性申报与补助收入。</a:t>
            </a:r>
            <a:endPar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八、其他收入。</a:t>
            </a: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marL="571500" indent="-342900" algn="just">
              <a:lnSpc>
                <a:spcPct val="150000"/>
              </a:lnSpc>
              <a:buFont typeface="Wingdings" panose="05000000000000000000" charset="0"/>
              <a:buChar char="Ø"/>
            </a:pP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每条产品线原则上按照营收的</a:t>
            </a:r>
            <a:r>
              <a:rPr lang="en-US"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20%</a:t>
            </a:r>
            <a:r>
              <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rPr>
              <a:t>左右装入平台或者分平台。纯利润性主体科技服务机构。</a:t>
            </a: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 typeface="Wingdings" panose="05000000000000000000" charset="0"/>
              <a:buChar char="Ø"/>
            </a:pPr>
            <a:endParaRPr lang="zh-CN" altLang="zh-CN" sz="1600" kern="100" dirty="0">
              <a:solidFill>
                <a:schemeClr val="dk1"/>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1"/>
          <p:cNvSpPr>
            <a:spLocks noGrp="1"/>
          </p:cNvSpPr>
          <p:nvPr>
            <p:ph type="body" sz="quarter" idx="10"/>
          </p:nvPr>
        </p:nvSpPr>
        <p:spPr>
          <a:xfrm>
            <a:off x="1175158" y="254867"/>
            <a:ext cx="7146290" cy="478155"/>
          </a:xfrm>
        </p:spPr>
        <p:txBody>
          <a:bodyPr wrap="square"/>
          <a:lstStyle/>
          <a:p>
            <a:pPr algn="l">
              <a:buClrTx/>
              <a:buSzTx/>
            </a:pPr>
            <a:r>
              <a:rPr lang="en-US" altLang="zh-CN"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2.9 </a:t>
            </a:r>
            <a:r>
              <a:rPr lang="zh-CN" altLang="en-US"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产业互联网子平台</a:t>
            </a:r>
            <a:endParaRPr lang="zh-CN" altLang="en-US" b="1" dirty="0">
              <a:solidFill>
                <a:schemeClr val="accent1"/>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66" name="object 13"/>
          <p:cNvSpPr/>
          <p:nvPr>
            <p:custDataLst>
              <p:tags r:id="rId1"/>
            </p:custDataLst>
          </p:nvPr>
        </p:nvSpPr>
        <p:spPr>
          <a:xfrm>
            <a:off x="3708046" y="1472651"/>
            <a:ext cx="1115695" cy="666115"/>
          </a:xfrm>
          <a:custGeom>
            <a:avLst/>
            <a:gdLst/>
            <a:ahLst/>
            <a:cxnLst/>
            <a:rect l="l" t="t" r="r" b="b"/>
            <a:pathLst>
              <a:path w="1115695" h="666114">
                <a:moveTo>
                  <a:pt x="557783" y="0"/>
                </a:moveTo>
                <a:lnTo>
                  <a:pt x="496999" y="1954"/>
                </a:lnTo>
                <a:lnTo>
                  <a:pt x="438112" y="7680"/>
                </a:lnTo>
                <a:lnTo>
                  <a:pt x="381463" y="16977"/>
                </a:lnTo>
                <a:lnTo>
                  <a:pt x="327392" y="29640"/>
                </a:lnTo>
                <a:lnTo>
                  <a:pt x="276239" y="45465"/>
                </a:lnTo>
                <a:lnTo>
                  <a:pt x="228343" y="64251"/>
                </a:lnTo>
                <a:lnTo>
                  <a:pt x="184046" y="85794"/>
                </a:lnTo>
                <a:lnTo>
                  <a:pt x="143687" y="109890"/>
                </a:lnTo>
                <a:lnTo>
                  <a:pt x="107606" y="136337"/>
                </a:lnTo>
                <a:lnTo>
                  <a:pt x="76143" y="164930"/>
                </a:lnTo>
                <a:lnTo>
                  <a:pt x="49638" y="195468"/>
                </a:lnTo>
                <a:lnTo>
                  <a:pt x="28431" y="227746"/>
                </a:lnTo>
                <a:lnTo>
                  <a:pt x="3272" y="296712"/>
                </a:lnTo>
                <a:lnTo>
                  <a:pt x="0" y="332993"/>
                </a:lnTo>
                <a:lnTo>
                  <a:pt x="3272" y="369275"/>
                </a:lnTo>
                <a:lnTo>
                  <a:pt x="28431" y="438241"/>
                </a:lnTo>
                <a:lnTo>
                  <a:pt x="49638" y="470519"/>
                </a:lnTo>
                <a:lnTo>
                  <a:pt x="76143" y="501057"/>
                </a:lnTo>
                <a:lnTo>
                  <a:pt x="107606" y="529650"/>
                </a:lnTo>
                <a:lnTo>
                  <a:pt x="143687" y="556097"/>
                </a:lnTo>
                <a:lnTo>
                  <a:pt x="184046" y="580193"/>
                </a:lnTo>
                <a:lnTo>
                  <a:pt x="228343" y="601736"/>
                </a:lnTo>
                <a:lnTo>
                  <a:pt x="276239" y="620521"/>
                </a:lnTo>
                <a:lnTo>
                  <a:pt x="327392" y="636347"/>
                </a:lnTo>
                <a:lnTo>
                  <a:pt x="381463" y="649010"/>
                </a:lnTo>
                <a:lnTo>
                  <a:pt x="438112" y="658307"/>
                </a:lnTo>
                <a:lnTo>
                  <a:pt x="496999" y="664033"/>
                </a:lnTo>
                <a:lnTo>
                  <a:pt x="557783" y="665988"/>
                </a:lnTo>
                <a:lnTo>
                  <a:pt x="618568" y="664033"/>
                </a:lnTo>
                <a:lnTo>
                  <a:pt x="677455" y="658307"/>
                </a:lnTo>
                <a:lnTo>
                  <a:pt x="734104" y="649010"/>
                </a:lnTo>
                <a:lnTo>
                  <a:pt x="788175" y="636347"/>
                </a:lnTo>
                <a:lnTo>
                  <a:pt x="839328" y="620522"/>
                </a:lnTo>
                <a:lnTo>
                  <a:pt x="887224" y="601736"/>
                </a:lnTo>
                <a:lnTo>
                  <a:pt x="931521" y="580193"/>
                </a:lnTo>
                <a:lnTo>
                  <a:pt x="971880" y="556097"/>
                </a:lnTo>
                <a:lnTo>
                  <a:pt x="1007961" y="529650"/>
                </a:lnTo>
                <a:lnTo>
                  <a:pt x="1039424" y="501057"/>
                </a:lnTo>
                <a:lnTo>
                  <a:pt x="1065929" y="470519"/>
                </a:lnTo>
                <a:lnTo>
                  <a:pt x="1087136" y="438241"/>
                </a:lnTo>
                <a:lnTo>
                  <a:pt x="1112295" y="369275"/>
                </a:lnTo>
                <a:lnTo>
                  <a:pt x="1115568" y="332993"/>
                </a:lnTo>
                <a:lnTo>
                  <a:pt x="1112295" y="296712"/>
                </a:lnTo>
                <a:lnTo>
                  <a:pt x="1087136" y="227746"/>
                </a:lnTo>
                <a:lnTo>
                  <a:pt x="1065929" y="195468"/>
                </a:lnTo>
                <a:lnTo>
                  <a:pt x="1039424" y="164930"/>
                </a:lnTo>
                <a:lnTo>
                  <a:pt x="1007961" y="136337"/>
                </a:lnTo>
                <a:lnTo>
                  <a:pt x="971880" y="109890"/>
                </a:lnTo>
                <a:lnTo>
                  <a:pt x="931521" y="85794"/>
                </a:lnTo>
                <a:lnTo>
                  <a:pt x="887224" y="64251"/>
                </a:lnTo>
                <a:lnTo>
                  <a:pt x="839328" y="45465"/>
                </a:lnTo>
                <a:lnTo>
                  <a:pt x="788175" y="29640"/>
                </a:lnTo>
                <a:lnTo>
                  <a:pt x="734104" y="16977"/>
                </a:lnTo>
                <a:lnTo>
                  <a:pt x="677455" y="7680"/>
                </a:lnTo>
                <a:lnTo>
                  <a:pt x="618568" y="1954"/>
                </a:lnTo>
                <a:lnTo>
                  <a:pt x="557783" y="0"/>
                </a:lnTo>
                <a:close/>
              </a:path>
            </a:pathLst>
          </a:custGeom>
          <a:solidFill>
            <a:srgbClr val="00B495"/>
          </a:solidFill>
        </p:spPr>
        <p:txBody>
          <a:bodyPr wrap="square" lIns="0" tIns="0" rIns="0" bIns="0" rtlCol="0"/>
          <a:lstStyle/>
          <a:p>
            <a:endParaRPr sz="1600" b="1">
              <a:solidFill>
                <a:schemeClr val="dk1"/>
              </a:solidFill>
              <a:latin typeface="黑体" panose="02010609060101010101" charset="-122"/>
              <a:ea typeface="黑体" panose="02010609060101010101" charset="-122"/>
            </a:endParaRPr>
          </a:p>
        </p:txBody>
      </p:sp>
      <p:sp>
        <p:nvSpPr>
          <p:cNvPr id="67" name="object 14"/>
          <p:cNvSpPr txBox="1"/>
          <p:nvPr/>
        </p:nvSpPr>
        <p:spPr>
          <a:xfrm>
            <a:off x="4024530" y="1509990"/>
            <a:ext cx="482600" cy="505267"/>
          </a:xfrm>
          <a:prstGeom prst="rect">
            <a:avLst/>
          </a:prstGeom>
        </p:spPr>
        <p:txBody>
          <a:bodyPr vert="horz" wrap="square" lIns="0" tIns="12700" rIns="0" bIns="0" rtlCol="0">
            <a:spAutoFit/>
          </a:bodyPr>
          <a:lstStyle/>
          <a:p>
            <a:pPr marL="12700" marR="5080">
              <a:lnSpc>
                <a:spcPct val="100000"/>
              </a:lnSpc>
              <a:spcBef>
                <a:spcPts val="100"/>
              </a:spcBef>
            </a:pPr>
            <a:r>
              <a:rPr lang="zh-CN" altLang="en-US" sz="1600" b="1" dirty="0">
                <a:solidFill>
                  <a:srgbClr val="FFFFFF"/>
                </a:solidFill>
                <a:latin typeface="黑体" panose="02010609060101010101" charset="-122"/>
                <a:ea typeface="黑体" panose="02010609060101010101" charset="-122"/>
                <a:cs typeface="微软雅黑" panose="020B0503020204020204" pitchFamily="34" charset="-122"/>
              </a:rPr>
              <a:t>科研机构</a:t>
            </a:r>
            <a:endParaRPr lang="zh-CN" altLang="en-US" sz="1600" b="1" dirty="0">
              <a:solidFill>
                <a:srgbClr val="FFFFFF"/>
              </a:solidFill>
              <a:latin typeface="黑体" panose="02010609060101010101" charset="-122"/>
              <a:ea typeface="黑体" panose="02010609060101010101" charset="-122"/>
              <a:cs typeface="微软雅黑" panose="020B0503020204020204" pitchFamily="34" charset="-122"/>
            </a:endParaRPr>
          </a:p>
        </p:txBody>
      </p:sp>
      <p:sp>
        <p:nvSpPr>
          <p:cNvPr id="68" name="object 15"/>
          <p:cNvSpPr/>
          <p:nvPr>
            <p:custDataLst>
              <p:tags r:id="rId2"/>
            </p:custDataLst>
          </p:nvPr>
        </p:nvSpPr>
        <p:spPr>
          <a:xfrm>
            <a:off x="5285259" y="1470239"/>
            <a:ext cx="1117600" cy="666115"/>
          </a:xfrm>
          <a:custGeom>
            <a:avLst/>
            <a:gdLst/>
            <a:ahLst/>
            <a:cxnLst/>
            <a:rect l="l" t="t" r="r" b="b"/>
            <a:pathLst>
              <a:path w="1117600" h="666114">
                <a:moveTo>
                  <a:pt x="558545" y="0"/>
                </a:moveTo>
                <a:lnTo>
                  <a:pt x="497685" y="1954"/>
                </a:lnTo>
                <a:lnTo>
                  <a:pt x="438722" y="7680"/>
                </a:lnTo>
                <a:lnTo>
                  <a:pt x="381999" y="16977"/>
                </a:lnTo>
                <a:lnTo>
                  <a:pt x="327856" y="29640"/>
                </a:lnTo>
                <a:lnTo>
                  <a:pt x="276634" y="45465"/>
                </a:lnTo>
                <a:lnTo>
                  <a:pt x="228673" y="64251"/>
                </a:lnTo>
                <a:lnTo>
                  <a:pt x="184314" y="85794"/>
                </a:lnTo>
                <a:lnTo>
                  <a:pt x="143897" y="109890"/>
                </a:lnTo>
                <a:lnTo>
                  <a:pt x="107765" y="136337"/>
                </a:lnTo>
                <a:lnTo>
                  <a:pt x="76256" y="164930"/>
                </a:lnTo>
                <a:lnTo>
                  <a:pt x="49712" y="195468"/>
                </a:lnTo>
                <a:lnTo>
                  <a:pt x="28474" y="227746"/>
                </a:lnTo>
                <a:lnTo>
                  <a:pt x="3277" y="296712"/>
                </a:lnTo>
                <a:lnTo>
                  <a:pt x="0" y="332994"/>
                </a:lnTo>
                <a:lnTo>
                  <a:pt x="3277" y="369275"/>
                </a:lnTo>
                <a:lnTo>
                  <a:pt x="28474" y="438241"/>
                </a:lnTo>
                <a:lnTo>
                  <a:pt x="49712" y="470519"/>
                </a:lnTo>
                <a:lnTo>
                  <a:pt x="76256" y="501057"/>
                </a:lnTo>
                <a:lnTo>
                  <a:pt x="107765" y="529650"/>
                </a:lnTo>
                <a:lnTo>
                  <a:pt x="143897" y="556097"/>
                </a:lnTo>
                <a:lnTo>
                  <a:pt x="184314" y="580193"/>
                </a:lnTo>
                <a:lnTo>
                  <a:pt x="228673" y="601736"/>
                </a:lnTo>
                <a:lnTo>
                  <a:pt x="276634" y="620521"/>
                </a:lnTo>
                <a:lnTo>
                  <a:pt x="327856" y="636347"/>
                </a:lnTo>
                <a:lnTo>
                  <a:pt x="381999" y="649010"/>
                </a:lnTo>
                <a:lnTo>
                  <a:pt x="438722" y="658307"/>
                </a:lnTo>
                <a:lnTo>
                  <a:pt x="497685" y="664033"/>
                </a:lnTo>
                <a:lnTo>
                  <a:pt x="558545" y="665988"/>
                </a:lnTo>
                <a:lnTo>
                  <a:pt x="619406" y="664033"/>
                </a:lnTo>
                <a:lnTo>
                  <a:pt x="678369" y="658307"/>
                </a:lnTo>
                <a:lnTo>
                  <a:pt x="735092" y="649010"/>
                </a:lnTo>
                <a:lnTo>
                  <a:pt x="789235" y="636347"/>
                </a:lnTo>
                <a:lnTo>
                  <a:pt x="840457" y="620522"/>
                </a:lnTo>
                <a:lnTo>
                  <a:pt x="888418" y="601736"/>
                </a:lnTo>
                <a:lnTo>
                  <a:pt x="932777" y="580193"/>
                </a:lnTo>
                <a:lnTo>
                  <a:pt x="973194" y="556097"/>
                </a:lnTo>
                <a:lnTo>
                  <a:pt x="1009326" y="529650"/>
                </a:lnTo>
                <a:lnTo>
                  <a:pt x="1040835" y="501057"/>
                </a:lnTo>
                <a:lnTo>
                  <a:pt x="1067379" y="470519"/>
                </a:lnTo>
                <a:lnTo>
                  <a:pt x="1088617" y="438241"/>
                </a:lnTo>
                <a:lnTo>
                  <a:pt x="1113814" y="369275"/>
                </a:lnTo>
                <a:lnTo>
                  <a:pt x="1117091" y="332994"/>
                </a:lnTo>
                <a:lnTo>
                  <a:pt x="1113814" y="296712"/>
                </a:lnTo>
                <a:lnTo>
                  <a:pt x="1088617" y="227746"/>
                </a:lnTo>
                <a:lnTo>
                  <a:pt x="1067379" y="195468"/>
                </a:lnTo>
                <a:lnTo>
                  <a:pt x="1040835" y="164930"/>
                </a:lnTo>
                <a:lnTo>
                  <a:pt x="1009326" y="136337"/>
                </a:lnTo>
                <a:lnTo>
                  <a:pt x="973194" y="109890"/>
                </a:lnTo>
                <a:lnTo>
                  <a:pt x="932777" y="85794"/>
                </a:lnTo>
                <a:lnTo>
                  <a:pt x="888418" y="64251"/>
                </a:lnTo>
                <a:lnTo>
                  <a:pt x="840457" y="45466"/>
                </a:lnTo>
                <a:lnTo>
                  <a:pt x="789235" y="29640"/>
                </a:lnTo>
                <a:lnTo>
                  <a:pt x="735092" y="16977"/>
                </a:lnTo>
                <a:lnTo>
                  <a:pt x="678369" y="7680"/>
                </a:lnTo>
                <a:lnTo>
                  <a:pt x="619406" y="1954"/>
                </a:lnTo>
                <a:lnTo>
                  <a:pt x="558545" y="0"/>
                </a:lnTo>
                <a:close/>
              </a:path>
            </a:pathLst>
          </a:custGeom>
          <a:solidFill>
            <a:srgbClr val="00B495"/>
          </a:solidFill>
        </p:spPr>
        <p:txBody>
          <a:bodyPr wrap="square" lIns="0" tIns="0" rIns="0" bIns="0" rtlCol="0"/>
          <a:lstStyle/>
          <a:p>
            <a:endParaRPr sz="1600" b="1">
              <a:solidFill>
                <a:schemeClr val="dk1"/>
              </a:solidFill>
              <a:latin typeface="黑体" panose="02010609060101010101" charset="-122"/>
              <a:ea typeface="黑体" panose="02010609060101010101" charset="-122"/>
            </a:endParaRPr>
          </a:p>
        </p:txBody>
      </p:sp>
      <p:sp>
        <p:nvSpPr>
          <p:cNvPr id="69" name="object 16"/>
          <p:cNvSpPr txBox="1"/>
          <p:nvPr/>
        </p:nvSpPr>
        <p:spPr>
          <a:xfrm>
            <a:off x="5520348" y="1517229"/>
            <a:ext cx="716052" cy="505267"/>
          </a:xfrm>
          <a:prstGeom prst="rect">
            <a:avLst/>
          </a:prstGeom>
        </p:spPr>
        <p:txBody>
          <a:bodyPr vert="horz" wrap="square" lIns="0" tIns="12700" rIns="0" bIns="0" rtlCol="0">
            <a:spAutoFit/>
          </a:bodyPr>
          <a:lstStyle/>
          <a:p>
            <a:pPr marL="12700" marR="5080">
              <a:lnSpc>
                <a:spcPct val="100000"/>
              </a:lnSpc>
              <a:spcBef>
                <a:spcPts val="100"/>
              </a:spcBef>
            </a:pPr>
            <a:r>
              <a:rPr lang="zh-CN" altLang="en-US" sz="1600" b="1" dirty="0">
                <a:solidFill>
                  <a:srgbClr val="FFFFFF"/>
                </a:solidFill>
                <a:latin typeface="黑体" panose="02010609060101010101" charset="-122"/>
                <a:ea typeface="黑体" panose="02010609060101010101" charset="-122"/>
                <a:cs typeface="微软雅黑" panose="020B0503020204020204" pitchFamily="34" charset="-122"/>
              </a:rPr>
              <a:t>科学家群体</a:t>
            </a:r>
            <a:endParaRPr lang="zh-CN" altLang="en-US" sz="1600" b="1" dirty="0">
              <a:solidFill>
                <a:srgbClr val="FFFFFF"/>
              </a:solidFill>
              <a:latin typeface="黑体" panose="02010609060101010101" charset="-122"/>
              <a:ea typeface="黑体" panose="02010609060101010101" charset="-122"/>
              <a:cs typeface="微软雅黑" panose="020B0503020204020204" pitchFamily="34" charset="-122"/>
            </a:endParaRPr>
          </a:p>
        </p:txBody>
      </p:sp>
      <p:sp>
        <p:nvSpPr>
          <p:cNvPr id="70" name="object 17"/>
          <p:cNvSpPr/>
          <p:nvPr>
            <p:custDataLst>
              <p:tags r:id="rId3"/>
            </p:custDataLst>
          </p:nvPr>
        </p:nvSpPr>
        <p:spPr>
          <a:xfrm>
            <a:off x="6865773" y="2255988"/>
            <a:ext cx="1115695" cy="664845"/>
          </a:xfrm>
          <a:custGeom>
            <a:avLst/>
            <a:gdLst/>
            <a:ahLst/>
            <a:cxnLst/>
            <a:rect l="l" t="t" r="r" b="b"/>
            <a:pathLst>
              <a:path w="1115695" h="664844">
                <a:moveTo>
                  <a:pt x="557783" y="0"/>
                </a:moveTo>
                <a:lnTo>
                  <a:pt x="496999" y="1949"/>
                </a:lnTo>
                <a:lnTo>
                  <a:pt x="438112" y="7661"/>
                </a:lnTo>
                <a:lnTo>
                  <a:pt x="381463" y="16934"/>
                </a:lnTo>
                <a:lnTo>
                  <a:pt x="327392" y="29566"/>
                </a:lnTo>
                <a:lnTo>
                  <a:pt x="276239" y="45353"/>
                </a:lnTo>
                <a:lnTo>
                  <a:pt x="228343" y="64093"/>
                </a:lnTo>
                <a:lnTo>
                  <a:pt x="184046" y="85584"/>
                </a:lnTo>
                <a:lnTo>
                  <a:pt x="143687" y="109623"/>
                </a:lnTo>
                <a:lnTo>
                  <a:pt x="107606" y="136007"/>
                </a:lnTo>
                <a:lnTo>
                  <a:pt x="76143" y="164535"/>
                </a:lnTo>
                <a:lnTo>
                  <a:pt x="49638" y="195003"/>
                </a:lnTo>
                <a:lnTo>
                  <a:pt x="28431" y="227210"/>
                </a:lnTo>
                <a:lnTo>
                  <a:pt x="3272" y="296026"/>
                </a:lnTo>
                <a:lnTo>
                  <a:pt x="0" y="332231"/>
                </a:lnTo>
                <a:lnTo>
                  <a:pt x="3272" y="368437"/>
                </a:lnTo>
                <a:lnTo>
                  <a:pt x="28431" y="437253"/>
                </a:lnTo>
                <a:lnTo>
                  <a:pt x="49638" y="469460"/>
                </a:lnTo>
                <a:lnTo>
                  <a:pt x="76143" y="499928"/>
                </a:lnTo>
                <a:lnTo>
                  <a:pt x="107606" y="528456"/>
                </a:lnTo>
                <a:lnTo>
                  <a:pt x="143687" y="554840"/>
                </a:lnTo>
                <a:lnTo>
                  <a:pt x="184046" y="578879"/>
                </a:lnTo>
                <a:lnTo>
                  <a:pt x="228343" y="600370"/>
                </a:lnTo>
                <a:lnTo>
                  <a:pt x="276239" y="619110"/>
                </a:lnTo>
                <a:lnTo>
                  <a:pt x="327392" y="634897"/>
                </a:lnTo>
                <a:lnTo>
                  <a:pt x="381463" y="647529"/>
                </a:lnTo>
                <a:lnTo>
                  <a:pt x="438112" y="656802"/>
                </a:lnTo>
                <a:lnTo>
                  <a:pt x="496999" y="662514"/>
                </a:lnTo>
                <a:lnTo>
                  <a:pt x="557783" y="664463"/>
                </a:lnTo>
                <a:lnTo>
                  <a:pt x="618568" y="662514"/>
                </a:lnTo>
                <a:lnTo>
                  <a:pt x="677455" y="656802"/>
                </a:lnTo>
                <a:lnTo>
                  <a:pt x="734104" y="647529"/>
                </a:lnTo>
                <a:lnTo>
                  <a:pt x="788175" y="634897"/>
                </a:lnTo>
                <a:lnTo>
                  <a:pt x="839328" y="619110"/>
                </a:lnTo>
                <a:lnTo>
                  <a:pt x="887224" y="600370"/>
                </a:lnTo>
                <a:lnTo>
                  <a:pt x="931521" y="578879"/>
                </a:lnTo>
                <a:lnTo>
                  <a:pt x="971880" y="554840"/>
                </a:lnTo>
                <a:lnTo>
                  <a:pt x="1007961" y="528456"/>
                </a:lnTo>
                <a:lnTo>
                  <a:pt x="1039424" y="499928"/>
                </a:lnTo>
                <a:lnTo>
                  <a:pt x="1065929" y="469460"/>
                </a:lnTo>
                <a:lnTo>
                  <a:pt x="1087136" y="437253"/>
                </a:lnTo>
                <a:lnTo>
                  <a:pt x="1112295" y="368437"/>
                </a:lnTo>
                <a:lnTo>
                  <a:pt x="1115568" y="332231"/>
                </a:lnTo>
                <a:lnTo>
                  <a:pt x="1112295" y="296026"/>
                </a:lnTo>
                <a:lnTo>
                  <a:pt x="1087136" y="227210"/>
                </a:lnTo>
                <a:lnTo>
                  <a:pt x="1065929" y="195003"/>
                </a:lnTo>
                <a:lnTo>
                  <a:pt x="1039424" y="164535"/>
                </a:lnTo>
                <a:lnTo>
                  <a:pt x="1007961" y="136007"/>
                </a:lnTo>
                <a:lnTo>
                  <a:pt x="971880" y="109623"/>
                </a:lnTo>
                <a:lnTo>
                  <a:pt x="931521" y="85584"/>
                </a:lnTo>
                <a:lnTo>
                  <a:pt x="887224" y="64093"/>
                </a:lnTo>
                <a:lnTo>
                  <a:pt x="839328" y="45353"/>
                </a:lnTo>
                <a:lnTo>
                  <a:pt x="788175" y="29566"/>
                </a:lnTo>
                <a:lnTo>
                  <a:pt x="734104" y="16934"/>
                </a:lnTo>
                <a:lnTo>
                  <a:pt x="677455" y="7661"/>
                </a:lnTo>
                <a:lnTo>
                  <a:pt x="618568" y="1949"/>
                </a:lnTo>
                <a:lnTo>
                  <a:pt x="557783" y="0"/>
                </a:lnTo>
                <a:close/>
              </a:path>
            </a:pathLst>
          </a:custGeom>
          <a:solidFill>
            <a:srgbClr val="00B495"/>
          </a:solidFill>
        </p:spPr>
        <p:txBody>
          <a:bodyPr wrap="square" lIns="0" tIns="0" rIns="0" bIns="0" rtlCol="0"/>
          <a:lstStyle/>
          <a:p>
            <a:endParaRPr sz="1600" b="1">
              <a:solidFill>
                <a:schemeClr val="dk1"/>
              </a:solidFill>
              <a:latin typeface="黑体" panose="02010609060101010101" charset="-122"/>
              <a:ea typeface="黑体" panose="02010609060101010101" charset="-122"/>
            </a:endParaRPr>
          </a:p>
        </p:txBody>
      </p:sp>
      <p:sp>
        <p:nvSpPr>
          <p:cNvPr id="71" name="object 18"/>
          <p:cNvSpPr txBox="1"/>
          <p:nvPr/>
        </p:nvSpPr>
        <p:spPr>
          <a:xfrm>
            <a:off x="7093849" y="2292853"/>
            <a:ext cx="812800" cy="505267"/>
          </a:xfrm>
          <a:prstGeom prst="rect">
            <a:avLst/>
          </a:prstGeom>
        </p:spPr>
        <p:txBody>
          <a:bodyPr vert="horz" wrap="square" lIns="0" tIns="12700" rIns="0" bIns="0" rtlCol="0">
            <a:spAutoFit/>
          </a:bodyPr>
          <a:lstStyle/>
          <a:p>
            <a:pPr marL="12700" marR="5080">
              <a:lnSpc>
                <a:spcPct val="100000"/>
              </a:lnSpc>
              <a:spcBef>
                <a:spcPts val="100"/>
              </a:spcBef>
            </a:pPr>
            <a:r>
              <a:rPr lang="zh-CN" altLang="en-US" sz="1600" b="1" dirty="0">
                <a:solidFill>
                  <a:srgbClr val="FFFFFF"/>
                </a:solidFill>
                <a:latin typeface="黑体" panose="02010609060101010101" charset="-122"/>
                <a:ea typeface="黑体" panose="02010609060101010101" charset="-122"/>
                <a:cs typeface="微软雅黑" panose="020B0503020204020204" pitchFamily="34" charset="-122"/>
              </a:rPr>
              <a:t>战略投资者</a:t>
            </a:r>
            <a:endParaRPr lang="zh-CN" altLang="en-US" sz="1600" b="1" dirty="0">
              <a:solidFill>
                <a:srgbClr val="FFFFFF"/>
              </a:solidFill>
              <a:latin typeface="黑体" panose="02010609060101010101" charset="-122"/>
              <a:ea typeface="黑体" panose="02010609060101010101" charset="-122"/>
              <a:cs typeface="微软雅黑" panose="020B0503020204020204" pitchFamily="34" charset="-122"/>
            </a:endParaRPr>
          </a:p>
        </p:txBody>
      </p:sp>
      <p:sp>
        <p:nvSpPr>
          <p:cNvPr id="72" name="object 19"/>
          <p:cNvSpPr/>
          <p:nvPr>
            <p:custDataLst>
              <p:tags r:id="rId4"/>
            </p:custDataLst>
          </p:nvPr>
        </p:nvSpPr>
        <p:spPr>
          <a:xfrm>
            <a:off x="2123086" y="2679660"/>
            <a:ext cx="1115695" cy="666115"/>
          </a:xfrm>
          <a:custGeom>
            <a:avLst/>
            <a:gdLst/>
            <a:ahLst/>
            <a:cxnLst/>
            <a:rect l="l" t="t" r="r" b="b"/>
            <a:pathLst>
              <a:path w="1115695" h="666114">
                <a:moveTo>
                  <a:pt x="557784" y="0"/>
                </a:moveTo>
                <a:lnTo>
                  <a:pt x="496999" y="1954"/>
                </a:lnTo>
                <a:lnTo>
                  <a:pt x="438112" y="7680"/>
                </a:lnTo>
                <a:lnTo>
                  <a:pt x="381463" y="16977"/>
                </a:lnTo>
                <a:lnTo>
                  <a:pt x="327392" y="29640"/>
                </a:lnTo>
                <a:lnTo>
                  <a:pt x="276239" y="45465"/>
                </a:lnTo>
                <a:lnTo>
                  <a:pt x="228343" y="64251"/>
                </a:lnTo>
                <a:lnTo>
                  <a:pt x="184046" y="85794"/>
                </a:lnTo>
                <a:lnTo>
                  <a:pt x="143687" y="109890"/>
                </a:lnTo>
                <a:lnTo>
                  <a:pt x="107606" y="136337"/>
                </a:lnTo>
                <a:lnTo>
                  <a:pt x="76143" y="164930"/>
                </a:lnTo>
                <a:lnTo>
                  <a:pt x="49638" y="195468"/>
                </a:lnTo>
                <a:lnTo>
                  <a:pt x="28431" y="227746"/>
                </a:lnTo>
                <a:lnTo>
                  <a:pt x="3272" y="296712"/>
                </a:lnTo>
                <a:lnTo>
                  <a:pt x="0" y="332994"/>
                </a:lnTo>
                <a:lnTo>
                  <a:pt x="3272" y="369275"/>
                </a:lnTo>
                <a:lnTo>
                  <a:pt x="28431" y="438241"/>
                </a:lnTo>
                <a:lnTo>
                  <a:pt x="49638" y="470519"/>
                </a:lnTo>
                <a:lnTo>
                  <a:pt x="76143" y="501057"/>
                </a:lnTo>
                <a:lnTo>
                  <a:pt x="107606" y="529650"/>
                </a:lnTo>
                <a:lnTo>
                  <a:pt x="143687" y="556097"/>
                </a:lnTo>
                <a:lnTo>
                  <a:pt x="184046" y="580193"/>
                </a:lnTo>
                <a:lnTo>
                  <a:pt x="228343" y="601736"/>
                </a:lnTo>
                <a:lnTo>
                  <a:pt x="276239" y="620522"/>
                </a:lnTo>
                <a:lnTo>
                  <a:pt x="327392" y="636347"/>
                </a:lnTo>
                <a:lnTo>
                  <a:pt x="381463" y="649010"/>
                </a:lnTo>
                <a:lnTo>
                  <a:pt x="438112" y="658307"/>
                </a:lnTo>
                <a:lnTo>
                  <a:pt x="496999" y="664033"/>
                </a:lnTo>
                <a:lnTo>
                  <a:pt x="557784" y="665988"/>
                </a:lnTo>
                <a:lnTo>
                  <a:pt x="618568" y="664033"/>
                </a:lnTo>
                <a:lnTo>
                  <a:pt x="677455" y="658307"/>
                </a:lnTo>
                <a:lnTo>
                  <a:pt x="734104" y="649010"/>
                </a:lnTo>
                <a:lnTo>
                  <a:pt x="788175" y="636347"/>
                </a:lnTo>
                <a:lnTo>
                  <a:pt x="839328" y="620522"/>
                </a:lnTo>
                <a:lnTo>
                  <a:pt x="887224" y="601736"/>
                </a:lnTo>
                <a:lnTo>
                  <a:pt x="931521" y="580193"/>
                </a:lnTo>
                <a:lnTo>
                  <a:pt x="971880" y="556097"/>
                </a:lnTo>
                <a:lnTo>
                  <a:pt x="1007961" y="529650"/>
                </a:lnTo>
                <a:lnTo>
                  <a:pt x="1039424" y="501057"/>
                </a:lnTo>
                <a:lnTo>
                  <a:pt x="1065929" y="470519"/>
                </a:lnTo>
                <a:lnTo>
                  <a:pt x="1087136" y="438241"/>
                </a:lnTo>
                <a:lnTo>
                  <a:pt x="1112295" y="369275"/>
                </a:lnTo>
                <a:lnTo>
                  <a:pt x="1115567" y="332994"/>
                </a:lnTo>
                <a:lnTo>
                  <a:pt x="1112295" y="296712"/>
                </a:lnTo>
                <a:lnTo>
                  <a:pt x="1087136" y="227746"/>
                </a:lnTo>
                <a:lnTo>
                  <a:pt x="1065929" y="195468"/>
                </a:lnTo>
                <a:lnTo>
                  <a:pt x="1039424" y="164930"/>
                </a:lnTo>
                <a:lnTo>
                  <a:pt x="1007961" y="136337"/>
                </a:lnTo>
                <a:lnTo>
                  <a:pt x="971880" y="109890"/>
                </a:lnTo>
                <a:lnTo>
                  <a:pt x="931521" y="85794"/>
                </a:lnTo>
                <a:lnTo>
                  <a:pt x="887224" y="64251"/>
                </a:lnTo>
                <a:lnTo>
                  <a:pt x="839328" y="45466"/>
                </a:lnTo>
                <a:lnTo>
                  <a:pt x="788175" y="29640"/>
                </a:lnTo>
                <a:lnTo>
                  <a:pt x="734104" y="16977"/>
                </a:lnTo>
                <a:lnTo>
                  <a:pt x="677455" y="7680"/>
                </a:lnTo>
                <a:lnTo>
                  <a:pt x="618568" y="1954"/>
                </a:lnTo>
                <a:lnTo>
                  <a:pt x="557784" y="0"/>
                </a:lnTo>
                <a:close/>
              </a:path>
            </a:pathLst>
          </a:custGeom>
          <a:solidFill>
            <a:srgbClr val="00B495"/>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73" name="object 20"/>
          <p:cNvSpPr/>
          <p:nvPr>
            <p:custDataLst>
              <p:tags r:id="rId5"/>
            </p:custDataLst>
          </p:nvPr>
        </p:nvSpPr>
        <p:spPr>
          <a:xfrm>
            <a:off x="3608311" y="3128090"/>
            <a:ext cx="4380230" cy="3152140"/>
          </a:xfrm>
          <a:custGeom>
            <a:avLst/>
            <a:gdLst/>
            <a:ahLst/>
            <a:cxnLst/>
            <a:rect l="l" t="t" r="r" b="b"/>
            <a:pathLst>
              <a:path w="4380230" h="3152140">
                <a:moveTo>
                  <a:pt x="1117092" y="2819400"/>
                </a:moveTo>
                <a:lnTo>
                  <a:pt x="1104201" y="2748127"/>
                </a:lnTo>
                <a:lnTo>
                  <a:pt x="1067371" y="2682189"/>
                </a:lnTo>
                <a:lnTo>
                  <a:pt x="1040828" y="2651722"/>
                </a:lnTo>
                <a:lnTo>
                  <a:pt x="1009319" y="2623197"/>
                </a:lnTo>
                <a:lnTo>
                  <a:pt x="973188" y="2596807"/>
                </a:lnTo>
                <a:lnTo>
                  <a:pt x="932776" y="2572766"/>
                </a:lnTo>
                <a:lnTo>
                  <a:pt x="888415" y="2551277"/>
                </a:lnTo>
                <a:lnTo>
                  <a:pt x="840447" y="2532532"/>
                </a:lnTo>
                <a:lnTo>
                  <a:pt x="789228" y="2516746"/>
                </a:lnTo>
                <a:lnTo>
                  <a:pt x="735088" y="2504109"/>
                </a:lnTo>
                <a:lnTo>
                  <a:pt x="678357" y="2494838"/>
                </a:lnTo>
                <a:lnTo>
                  <a:pt x="619404" y="2489123"/>
                </a:lnTo>
                <a:lnTo>
                  <a:pt x="558546" y="2487168"/>
                </a:lnTo>
                <a:lnTo>
                  <a:pt x="497674" y="2489123"/>
                </a:lnTo>
                <a:lnTo>
                  <a:pt x="438721" y="2494838"/>
                </a:lnTo>
                <a:lnTo>
                  <a:pt x="381990" y="2504109"/>
                </a:lnTo>
                <a:lnTo>
                  <a:pt x="327850" y="2516746"/>
                </a:lnTo>
                <a:lnTo>
                  <a:pt x="276631" y="2532532"/>
                </a:lnTo>
                <a:lnTo>
                  <a:pt x="228663" y="2551277"/>
                </a:lnTo>
                <a:lnTo>
                  <a:pt x="184302" y="2572766"/>
                </a:lnTo>
                <a:lnTo>
                  <a:pt x="143891" y="2596807"/>
                </a:lnTo>
                <a:lnTo>
                  <a:pt x="107759" y="2623197"/>
                </a:lnTo>
                <a:lnTo>
                  <a:pt x="76250" y="2651722"/>
                </a:lnTo>
                <a:lnTo>
                  <a:pt x="49707" y="2682189"/>
                </a:lnTo>
                <a:lnTo>
                  <a:pt x="28473" y="2714396"/>
                </a:lnTo>
                <a:lnTo>
                  <a:pt x="3276" y="2783205"/>
                </a:lnTo>
                <a:lnTo>
                  <a:pt x="0" y="2819400"/>
                </a:lnTo>
                <a:lnTo>
                  <a:pt x="3276" y="2855607"/>
                </a:lnTo>
                <a:lnTo>
                  <a:pt x="28473" y="2924416"/>
                </a:lnTo>
                <a:lnTo>
                  <a:pt x="49707" y="2956623"/>
                </a:lnTo>
                <a:lnTo>
                  <a:pt x="76250" y="2987090"/>
                </a:lnTo>
                <a:lnTo>
                  <a:pt x="107759" y="3015615"/>
                </a:lnTo>
                <a:lnTo>
                  <a:pt x="143891" y="3042005"/>
                </a:lnTo>
                <a:lnTo>
                  <a:pt x="184302" y="3066046"/>
                </a:lnTo>
                <a:lnTo>
                  <a:pt x="228663" y="3087535"/>
                </a:lnTo>
                <a:lnTo>
                  <a:pt x="276631" y="3106280"/>
                </a:lnTo>
                <a:lnTo>
                  <a:pt x="327850" y="3122066"/>
                </a:lnTo>
                <a:lnTo>
                  <a:pt x="381990" y="3134703"/>
                </a:lnTo>
                <a:lnTo>
                  <a:pt x="438721" y="3143974"/>
                </a:lnTo>
                <a:lnTo>
                  <a:pt x="497674" y="3149689"/>
                </a:lnTo>
                <a:lnTo>
                  <a:pt x="558546" y="3151632"/>
                </a:lnTo>
                <a:lnTo>
                  <a:pt x="619404" y="3149689"/>
                </a:lnTo>
                <a:lnTo>
                  <a:pt x="678357" y="3143974"/>
                </a:lnTo>
                <a:lnTo>
                  <a:pt x="735088" y="3134703"/>
                </a:lnTo>
                <a:lnTo>
                  <a:pt x="789228" y="3122066"/>
                </a:lnTo>
                <a:lnTo>
                  <a:pt x="840447" y="3106280"/>
                </a:lnTo>
                <a:lnTo>
                  <a:pt x="888415" y="3087535"/>
                </a:lnTo>
                <a:lnTo>
                  <a:pt x="932776" y="3066046"/>
                </a:lnTo>
                <a:lnTo>
                  <a:pt x="973188" y="3042005"/>
                </a:lnTo>
                <a:lnTo>
                  <a:pt x="1009319" y="3015615"/>
                </a:lnTo>
                <a:lnTo>
                  <a:pt x="1040828" y="2987090"/>
                </a:lnTo>
                <a:lnTo>
                  <a:pt x="1067371" y="2956623"/>
                </a:lnTo>
                <a:lnTo>
                  <a:pt x="1088605" y="2924416"/>
                </a:lnTo>
                <a:lnTo>
                  <a:pt x="1113802" y="2855607"/>
                </a:lnTo>
                <a:lnTo>
                  <a:pt x="1117092" y="2819400"/>
                </a:lnTo>
                <a:close/>
              </a:path>
              <a:path w="4380230" h="3152140">
                <a:moveTo>
                  <a:pt x="4379976" y="332232"/>
                </a:moveTo>
                <a:lnTo>
                  <a:pt x="4367111" y="260959"/>
                </a:lnTo>
                <a:lnTo>
                  <a:pt x="4330331" y="195008"/>
                </a:lnTo>
                <a:lnTo>
                  <a:pt x="4303827" y="164541"/>
                </a:lnTo>
                <a:lnTo>
                  <a:pt x="4272369" y="136017"/>
                </a:lnTo>
                <a:lnTo>
                  <a:pt x="4236288" y="109626"/>
                </a:lnTo>
                <a:lnTo>
                  <a:pt x="4195927" y="85585"/>
                </a:lnTo>
                <a:lnTo>
                  <a:pt x="4151630" y="64096"/>
                </a:lnTo>
                <a:lnTo>
                  <a:pt x="4103725" y="45364"/>
                </a:lnTo>
                <a:lnTo>
                  <a:pt x="4052582" y="29578"/>
                </a:lnTo>
                <a:lnTo>
                  <a:pt x="3998506" y="16941"/>
                </a:lnTo>
                <a:lnTo>
                  <a:pt x="3941851" y="7670"/>
                </a:lnTo>
                <a:lnTo>
                  <a:pt x="3882974" y="1955"/>
                </a:lnTo>
                <a:lnTo>
                  <a:pt x="3822192" y="0"/>
                </a:lnTo>
                <a:lnTo>
                  <a:pt x="3761397" y="1955"/>
                </a:lnTo>
                <a:lnTo>
                  <a:pt x="3702520" y="7670"/>
                </a:lnTo>
                <a:lnTo>
                  <a:pt x="3645865" y="16941"/>
                </a:lnTo>
                <a:lnTo>
                  <a:pt x="3591788" y="29578"/>
                </a:lnTo>
                <a:lnTo>
                  <a:pt x="3540645" y="45364"/>
                </a:lnTo>
                <a:lnTo>
                  <a:pt x="3492741" y="64096"/>
                </a:lnTo>
                <a:lnTo>
                  <a:pt x="3448443" y="85585"/>
                </a:lnTo>
                <a:lnTo>
                  <a:pt x="3408083" y="109626"/>
                </a:lnTo>
                <a:lnTo>
                  <a:pt x="3372002" y="136017"/>
                </a:lnTo>
                <a:lnTo>
                  <a:pt x="3340544" y="164541"/>
                </a:lnTo>
                <a:lnTo>
                  <a:pt x="3314039" y="195008"/>
                </a:lnTo>
                <a:lnTo>
                  <a:pt x="3292830" y="227215"/>
                </a:lnTo>
                <a:lnTo>
                  <a:pt x="3267672" y="296037"/>
                </a:lnTo>
                <a:lnTo>
                  <a:pt x="3264408" y="332232"/>
                </a:lnTo>
                <a:lnTo>
                  <a:pt x="3267672" y="368439"/>
                </a:lnTo>
                <a:lnTo>
                  <a:pt x="3292830" y="437261"/>
                </a:lnTo>
                <a:lnTo>
                  <a:pt x="3314039" y="469468"/>
                </a:lnTo>
                <a:lnTo>
                  <a:pt x="3340544" y="499935"/>
                </a:lnTo>
                <a:lnTo>
                  <a:pt x="3372002" y="528459"/>
                </a:lnTo>
                <a:lnTo>
                  <a:pt x="3408083" y="554850"/>
                </a:lnTo>
                <a:lnTo>
                  <a:pt x="3448443" y="578891"/>
                </a:lnTo>
                <a:lnTo>
                  <a:pt x="3492741" y="600379"/>
                </a:lnTo>
                <a:lnTo>
                  <a:pt x="3540645" y="619112"/>
                </a:lnTo>
                <a:lnTo>
                  <a:pt x="3591788" y="634898"/>
                </a:lnTo>
                <a:lnTo>
                  <a:pt x="3645865" y="647534"/>
                </a:lnTo>
                <a:lnTo>
                  <a:pt x="3702520" y="656805"/>
                </a:lnTo>
                <a:lnTo>
                  <a:pt x="3761397" y="662520"/>
                </a:lnTo>
                <a:lnTo>
                  <a:pt x="3822192" y="664464"/>
                </a:lnTo>
                <a:lnTo>
                  <a:pt x="3882974" y="662520"/>
                </a:lnTo>
                <a:lnTo>
                  <a:pt x="3941851" y="656805"/>
                </a:lnTo>
                <a:lnTo>
                  <a:pt x="3998506" y="647534"/>
                </a:lnTo>
                <a:lnTo>
                  <a:pt x="4052582" y="634898"/>
                </a:lnTo>
                <a:lnTo>
                  <a:pt x="4103725" y="619112"/>
                </a:lnTo>
                <a:lnTo>
                  <a:pt x="4151630" y="600379"/>
                </a:lnTo>
                <a:lnTo>
                  <a:pt x="4195927" y="578891"/>
                </a:lnTo>
                <a:lnTo>
                  <a:pt x="4236288" y="554850"/>
                </a:lnTo>
                <a:lnTo>
                  <a:pt x="4272369" y="528459"/>
                </a:lnTo>
                <a:lnTo>
                  <a:pt x="4303827" y="499935"/>
                </a:lnTo>
                <a:lnTo>
                  <a:pt x="4330331" y="469468"/>
                </a:lnTo>
                <a:lnTo>
                  <a:pt x="4351540" y="437261"/>
                </a:lnTo>
                <a:lnTo>
                  <a:pt x="4376699" y="368439"/>
                </a:lnTo>
                <a:lnTo>
                  <a:pt x="4379976" y="332232"/>
                </a:lnTo>
                <a:close/>
              </a:path>
            </a:pathLst>
          </a:custGeom>
          <a:solidFill>
            <a:srgbClr val="00B495"/>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74" name="object 21"/>
          <p:cNvSpPr txBox="1"/>
          <p:nvPr/>
        </p:nvSpPr>
        <p:spPr>
          <a:xfrm>
            <a:off x="2338606" y="2746304"/>
            <a:ext cx="643001" cy="505267"/>
          </a:xfrm>
          <a:prstGeom prst="rect">
            <a:avLst/>
          </a:prstGeom>
        </p:spPr>
        <p:txBody>
          <a:bodyPr vert="horz" wrap="square" lIns="0" tIns="12700" rIns="0" bIns="0" rtlCol="0">
            <a:spAutoFit/>
          </a:bodyPr>
          <a:lstStyle/>
          <a:p>
            <a:pPr marL="12700" marR="5080">
              <a:lnSpc>
                <a:spcPct val="100000"/>
              </a:lnSpc>
              <a:spcBef>
                <a:spcPts val="100"/>
              </a:spcBef>
            </a:pPr>
            <a:r>
              <a:rPr lang="zh-CN" altLang="en-US" sz="1600" b="1" dirty="0">
                <a:solidFill>
                  <a:srgbClr val="FFFFFF"/>
                </a:solidFill>
                <a:latin typeface="黑体" panose="02010609060101010101" charset="-122"/>
                <a:ea typeface="黑体" panose="02010609060101010101" charset="-122"/>
                <a:cs typeface="微软雅黑" panose="020B0503020204020204" pitchFamily="34" charset="-122"/>
              </a:rPr>
              <a:t>管理咨询</a:t>
            </a:r>
            <a:endParaRPr lang="zh-CN" altLang="en-US" sz="1600" b="1" dirty="0">
              <a:solidFill>
                <a:srgbClr val="FFFFFF"/>
              </a:solidFill>
              <a:latin typeface="黑体" panose="02010609060101010101" charset="-122"/>
              <a:ea typeface="黑体" panose="02010609060101010101" charset="-122"/>
              <a:cs typeface="微软雅黑" panose="020B0503020204020204" pitchFamily="34" charset="-122"/>
            </a:endParaRPr>
          </a:p>
        </p:txBody>
      </p:sp>
      <p:sp>
        <p:nvSpPr>
          <p:cNvPr id="75" name="object 22"/>
          <p:cNvSpPr/>
          <p:nvPr>
            <p:custDataLst>
              <p:tags r:id="rId6"/>
            </p:custDataLst>
          </p:nvPr>
        </p:nvSpPr>
        <p:spPr>
          <a:xfrm>
            <a:off x="2104798" y="3952199"/>
            <a:ext cx="1117600" cy="664845"/>
          </a:xfrm>
          <a:custGeom>
            <a:avLst/>
            <a:gdLst/>
            <a:ahLst/>
            <a:cxnLst/>
            <a:rect l="l" t="t" r="r" b="b"/>
            <a:pathLst>
              <a:path w="1117600" h="664845">
                <a:moveTo>
                  <a:pt x="558546" y="0"/>
                </a:moveTo>
                <a:lnTo>
                  <a:pt x="497685" y="1949"/>
                </a:lnTo>
                <a:lnTo>
                  <a:pt x="438722" y="7661"/>
                </a:lnTo>
                <a:lnTo>
                  <a:pt x="381999" y="16934"/>
                </a:lnTo>
                <a:lnTo>
                  <a:pt x="327856" y="29566"/>
                </a:lnTo>
                <a:lnTo>
                  <a:pt x="276634" y="45353"/>
                </a:lnTo>
                <a:lnTo>
                  <a:pt x="228673" y="64093"/>
                </a:lnTo>
                <a:lnTo>
                  <a:pt x="184314" y="85584"/>
                </a:lnTo>
                <a:lnTo>
                  <a:pt x="143897" y="109623"/>
                </a:lnTo>
                <a:lnTo>
                  <a:pt x="107765" y="136007"/>
                </a:lnTo>
                <a:lnTo>
                  <a:pt x="76256" y="164535"/>
                </a:lnTo>
                <a:lnTo>
                  <a:pt x="49712" y="195003"/>
                </a:lnTo>
                <a:lnTo>
                  <a:pt x="28474" y="227210"/>
                </a:lnTo>
                <a:lnTo>
                  <a:pt x="3277" y="296026"/>
                </a:lnTo>
                <a:lnTo>
                  <a:pt x="0" y="332232"/>
                </a:lnTo>
                <a:lnTo>
                  <a:pt x="3277" y="368437"/>
                </a:lnTo>
                <a:lnTo>
                  <a:pt x="28474" y="437253"/>
                </a:lnTo>
                <a:lnTo>
                  <a:pt x="49712" y="469460"/>
                </a:lnTo>
                <a:lnTo>
                  <a:pt x="76256" y="499928"/>
                </a:lnTo>
                <a:lnTo>
                  <a:pt x="107765" y="528456"/>
                </a:lnTo>
                <a:lnTo>
                  <a:pt x="143897" y="554840"/>
                </a:lnTo>
                <a:lnTo>
                  <a:pt x="184314" y="578879"/>
                </a:lnTo>
                <a:lnTo>
                  <a:pt x="228673" y="600370"/>
                </a:lnTo>
                <a:lnTo>
                  <a:pt x="276634" y="619110"/>
                </a:lnTo>
                <a:lnTo>
                  <a:pt x="327856" y="634897"/>
                </a:lnTo>
                <a:lnTo>
                  <a:pt x="381999" y="647529"/>
                </a:lnTo>
                <a:lnTo>
                  <a:pt x="438722" y="656802"/>
                </a:lnTo>
                <a:lnTo>
                  <a:pt x="497685" y="662514"/>
                </a:lnTo>
                <a:lnTo>
                  <a:pt x="558546" y="664464"/>
                </a:lnTo>
                <a:lnTo>
                  <a:pt x="619406" y="662514"/>
                </a:lnTo>
                <a:lnTo>
                  <a:pt x="678369" y="656802"/>
                </a:lnTo>
                <a:lnTo>
                  <a:pt x="735092" y="647529"/>
                </a:lnTo>
                <a:lnTo>
                  <a:pt x="789235" y="634897"/>
                </a:lnTo>
                <a:lnTo>
                  <a:pt x="840457" y="619110"/>
                </a:lnTo>
                <a:lnTo>
                  <a:pt x="888418" y="600370"/>
                </a:lnTo>
                <a:lnTo>
                  <a:pt x="932777" y="578879"/>
                </a:lnTo>
                <a:lnTo>
                  <a:pt x="973194" y="554840"/>
                </a:lnTo>
                <a:lnTo>
                  <a:pt x="1009326" y="528456"/>
                </a:lnTo>
                <a:lnTo>
                  <a:pt x="1040835" y="499928"/>
                </a:lnTo>
                <a:lnTo>
                  <a:pt x="1067379" y="469460"/>
                </a:lnTo>
                <a:lnTo>
                  <a:pt x="1088617" y="437253"/>
                </a:lnTo>
                <a:lnTo>
                  <a:pt x="1113814" y="368437"/>
                </a:lnTo>
                <a:lnTo>
                  <a:pt x="1117092" y="332232"/>
                </a:lnTo>
                <a:lnTo>
                  <a:pt x="1113814" y="296026"/>
                </a:lnTo>
                <a:lnTo>
                  <a:pt x="1088617" y="227210"/>
                </a:lnTo>
                <a:lnTo>
                  <a:pt x="1067379" y="195003"/>
                </a:lnTo>
                <a:lnTo>
                  <a:pt x="1040835" y="164535"/>
                </a:lnTo>
                <a:lnTo>
                  <a:pt x="1009326" y="136007"/>
                </a:lnTo>
                <a:lnTo>
                  <a:pt x="973194" y="109623"/>
                </a:lnTo>
                <a:lnTo>
                  <a:pt x="932777" y="85584"/>
                </a:lnTo>
                <a:lnTo>
                  <a:pt x="888418" y="64093"/>
                </a:lnTo>
                <a:lnTo>
                  <a:pt x="840457" y="45353"/>
                </a:lnTo>
                <a:lnTo>
                  <a:pt x="789235" y="29566"/>
                </a:lnTo>
                <a:lnTo>
                  <a:pt x="735092" y="16934"/>
                </a:lnTo>
                <a:lnTo>
                  <a:pt x="678369" y="7661"/>
                </a:lnTo>
                <a:lnTo>
                  <a:pt x="619406" y="1949"/>
                </a:lnTo>
                <a:lnTo>
                  <a:pt x="558546" y="0"/>
                </a:lnTo>
                <a:close/>
              </a:path>
            </a:pathLst>
          </a:custGeom>
          <a:solidFill>
            <a:srgbClr val="00B495"/>
          </a:solidFill>
        </p:spPr>
        <p:txBody>
          <a:bodyPr wrap="square" lIns="0" tIns="0" rIns="0" bIns="0" rtlCol="0"/>
          <a:lstStyle/>
          <a:p>
            <a:endParaRPr sz="1600" b="1" dirty="0">
              <a:solidFill>
                <a:schemeClr val="dk1"/>
              </a:solidFill>
              <a:latin typeface="黑体" panose="02010609060101010101" charset="-122"/>
              <a:ea typeface="黑体" panose="02010609060101010101" charset="-122"/>
            </a:endParaRPr>
          </a:p>
        </p:txBody>
      </p:sp>
      <p:sp>
        <p:nvSpPr>
          <p:cNvPr id="76" name="object 23"/>
          <p:cNvSpPr txBox="1"/>
          <p:nvPr/>
        </p:nvSpPr>
        <p:spPr>
          <a:xfrm>
            <a:off x="2421536" y="3989791"/>
            <a:ext cx="482600" cy="566822"/>
          </a:xfrm>
          <a:prstGeom prst="rect">
            <a:avLst/>
          </a:prstGeom>
        </p:spPr>
        <p:txBody>
          <a:bodyPr vert="horz" wrap="square" lIns="0" tIns="12700" rIns="0" bIns="0" rtlCol="0">
            <a:spAutoFit/>
          </a:bodyPr>
          <a:lstStyle/>
          <a:p>
            <a:pPr marL="12700" marR="5080">
              <a:lnSpc>
                <a:spcPct val="100000"/>
              </a:lnSpc>
              <a:spcBef>
                <a:spcPts val="100"/>
              </a:spcBef>
            </a:pPr>
            <a:r>
              <a:rPr lang="zh-CN" altLang="en-US" sz="1800" b="1" dirty="0">
                <a:solidFill>
                  <a:srgbClr val="FFFFFF"/>
                </a:solidFill>
                <a:latin typeface="黑体" panose="02010609060101010101" charset="-122"/>
                <a:ea typeface="黑体" panose="02010609060101010101" charset="-122"/>
                <a:cs typeface="微软雅黑" panose="020B0503020204020204" pitchFamily="34" charset="-122"/>
              </a:rPr>
              <a:t>知识产权</a:t>
            </a:r>
            <a:endParaRPr lang="zh-CN" altLang="en-US" sz="1800" b="1" dirty="0">
              <a:solidFill>
                <a:srgbClr val="FFFFFF"/>
              </a:solidFill>
              <a:latin typeface="黑体" panose="02010609060101010101" charset="-122"/>
              <a:ea typeface="黑体" panose="02010609060101010101" charset="-122"/>
              <a:cs typeface="微软雅黑" panose="020B0503020204020204" pitchFamily="34" charset="-122"/>
            </a:endParaRPr>
          </a:p>
        </p:txBody>
      </p:sp>
      <p:sp>
        <p:nvSpPr>
          <p:cNvPr id="77" name="object 24"/>
          <p:cNvSpPr txBox="1"/>
          <p:nvPr/>
        </p:nvSpPr>
        <p:spPr>
          <a:xfrm>
            <a:off x="3887432" y="5662917"/>
            <a:ext cx="670879" cy="566822"/>
          </a:xfrm>
          <a:prstGeom prst="rect">
            <a:avLst/>
          </a:prstGeom>
        </p:spPr>
        <p:txBody>
          <a:bodyPr vert="horz" wrap="square" lIns="0" tIns="12700" rIns="0" bIns="0" rtlCol="0">
            <a:spAutoFit/>
          </a:bodyPr>
          <a:lstStyle/>
          <a:p>
            <a:pPr marL="12700">
              <a:lnSpc>
                <a:spcPct val="100000"/>
              </a:lnSpc>
              <a:spcBef>
                <a:spcPts val="100"/>
              </a:spcBef>
            </a:pPr>
            <a:r>
              <a:rPr lang="zh-CN" altLang="en-US" sz="1800" b="1" dirty="0">
                <a:solidFill>
                  <a:srgbClr val="FFFFFF"/>
                </a:solidFill>
                <a:latin typeface="黑体" panose="02010609060101010101" charset="-122"/>
                <a:ea typeface="黑体" panose="02010609060101010101" charset="-122"/>
                <a:cs typeface="微软雅黑" panose="020B0503020204020204" pitchFamily="34" charset="-122"/>
              </a:rPr>
              <a:t>技术中介</a:t>
            </a:r>
            <a:endParaRPr lang="zh-CN" altLang="en-US" sz="1800" b="1" dirty="0">
              <a:solidFill>
                <a:srgbClr val="FFFFFF"/>
              </a:solidFill>
              <a:latin typeface="黑体" panose="02010609060101010101" charset="-122"/>
              <a:ea typeface="黑体" panose="02010609060101010101" charset="-122"/>
              <a:cs typeface="微软雅黑" panose="020B0503020204020204" pitchFamily="34" charset="-122"/>
            </a:endParaRPr>
          </a:p>
        </p:txBody>
      </p:sp>
      <p:sp>
        <p:nvSpPr>
          <p:cNvPr id="78" name="object 25"/>
          <p:cNvSpPr/>
          <p:nvPr>
            <p:custDataLst>
              <p:tags r:id="rId7"/>
            </p:custDataLst>
          </p:nvPr>
        </p:nvSpPr>
        <p:spPr>
          <a:xfrm>
            <a:off x="5344822" y="5561544"/>
            <a:ext cx="1115695" cy="664845"/>
          </a:xfrm>
          <a:custGeom>
            <a:avLst/>
            <a:gdLst/>
            <a:ahLst/>
            <a:cxnLst/>
            <a:rect l="l" t="t" r="r" b="b"/>
            <a:pathLst>
              <a:path w="1115695" h="664845">
                <a:moveTo>
                  <a:pt x="557783" y="0"/>
                </a:moveTo>
                <a:lnTo>
                  <a:pt x="496999" y="1949"/>
                </a:lnTo>
                <a:lnTo>
                  <a:pt x="438112" y="7662"/>
                </a:lnTo>
                <a:lnTo>
                  <a:pt x="381463" y="16937"/>
                </a:lnTo>
                <a:lnTo>
                  <a:pt x="327392" y="29570"/>
                </a:lnTo>
                <a:lnTo>
                  <a:pt x="276239" y="45358"/>
                </a:lnTo>
                <a:lnTo>
                  <a:pt x="228343" y="64100"/>
                </a:lnTo>
                <a:lnTo>
                  <a:pt x="184046" y="85593"/>
                </a:lnTo>
                <a:lnTo>
                  <a:pt x="143687" y="109633"/>
                </a:lnTo>
                <a:lnTo>
                  <a:pt x="107606" y="136018"/>
                </a:lnTo>
                <a:lnTo>
                  <a:pt x="76143" y="164546"/>
                </a:lnTo>
                <a:lnTo>
                  <a:pt x="49638" y="195014"/>
                </a:lnTo>
                <a:lnTo>
                  <a:pt x="28431" y="227219"/>
                </a:lnTo>
                <a:lnTo>
                  <a:pt x="3272" y="296031"/>
                </a:lnTo>
                <a:lnTo>
                  <a:pt x="0" y="332231"/>
                </a:lnTo>
                <a:lnTo>
                  <a:pt x="3272" y="368432"/>
                </a:lnTo>
                <a:lnTo>
                  <a:pt x="28431" y="437244"/>
                </a:lnTo>
                <a:lnTo>
                  <a:pt x="49638" y="469449"/>
                </a:lnTo>
                <a:lnTo>
                  <a:pt x="76143" y="499917"/>
                </a:lnTo>
                <a:lnTo>
                  <a:pt x="107606" y="528445"/>
                </a:lnTo>
                <a:lnTo>
                  <a:pt x="143687" y="554830"/>
                </a:lnTo>
                <a:lnTo>
                  <a:pt x="184046" y="578870"/>
                </a:lnTo>
                <a:lnTo>
                  <a:pt x="228343" y="600363"/>
                </a:lnTo>
                <a:lnTo>
                  <a:pt x="276239" y="619105"/>
                </a:lnTo>
                <a:lnTo>
                  <a:pt x="327392" y="634893"/>
                </a:lnTo>
                <a:lnTo>
                  <a:pt x="381463" y="647526"/>
                </a:lnTo>
                <a:lnTo>
                  <a:pt x="438112" y="656801"/>
                </a:lnTo>
                <a:lnTo>
                  <a:pt x="496999" y="662514"/>
                </a:lnTo>
                <a:lnTo>
                  <a:pt x="557783" y="664464"/>
                </a:lnTo>
                <a:lnTo>
                  <a:pt x="618568" y="662514"/>
                </a:lnTo>
                <a:lnTo>
                  <a:pt x="677455" y="656801"/>
                </a:lnTo>
                <a:lnTo>
                  <a:pt x="734104" y="647526"/>
                </a:lnTo>
                <a:lnTo>
                  <a:pt x="788175" y="634893"/>
                </a:lnTo>
                <a:lnTo>
                  <a:pt x="839328" y="619105"/>
                </a:lnTo>
                <a:lnTo>
                  <a:pt x="887224" y="600363"/>
                </a:lnTo>
                <a:lnTo>
                  <a:pt x="931521" y="578870"/>
                </a:lnTo>
                <a:lnTo>
                  <a:pt x="971880" y="554830"/>
                </a:lnTo>
                <a:lnTo>
                  <a:pt x="1007961" y="528445"/>
                </a:lnTo>
                <a:lnTo>
                  <a:pt x="1039424" y="499917"/>
                </a:lnTo>
                <a:lnTo>
                  <a:pt x="1065929" y="469449"/>
                </a:lnTo>
                <a:lnTo>
                  <a:pt x="1087136" y="437244"/>
                </a:lnTo>
                <a:lnTo>
                  <a:pt x="1112295" y="368432"/>
                </a:lnTo>
                <a:lnTo>
                  <a:pt x="1115567" y="332231"/>
                </a:lnTo>
                <a:lnTo>
                  <a:pt x="1112295" y="296031"/>
                </a:lnTo>
                <a:lnTo>
                  <a:pt x="1087136" y="227219"/>
                </a:lnTo>
                <a:lnTo>
                  <a:pt x="1065929" y="195014"/>
                </a:lnTo>
                <a:lnTo>
                  <a:pt x="1039424" y="164546"/>
                </a:lnTo>
                <a:lnTo>
                  <a:pt x="1007961" y="136018"/>
                </a:lnTo>
                <a:lnTo>
                  <a:pt x="971880" y="109633"/>
                </a:lnTo>
                <a:lnTo>
                  <a:pt x="931521" y="85593"/>
                </a:lnTo>
                <a:lnTo>
                  <a:pt x="887224" y="64100"/>
                </a:lnTo>
                <a:lnTo>
                  <a:pt x="839328" y="45358"/>
                </a:lnTo>
                <a:lnTo>
                  <a:pt x="788175" y="29570"/>
                </a:lnTo>
                <a:lnTo>
                  <a:pt x="734104" y="16937"/>
                </a:lnTo>
                <a:lnTo>
                  <a:pt x="677455" y="7662"/>
                </a:lnTo>
                <a:lnTo>
                  <a:pt x="618568" y="1949"/>
                </a:lnTo>
                <a:lnTo>
                  <a:pt x="557783" y="0"/>
                </a:lnTo>
                <a:close/>
              </a:path>
            </a:pathLst>
          </a:custGeom>
          <a:solidFill>
            <a:srgbClr val="00B495"/>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79" name="object 26"/>
          <p:cNvSpPr txBox="1"/>
          <p:nvPr/>
        </p:nvSpPr>
        <p:spPr>
          <a:xfrm>
            <a:off x="5661560" y="5598526"/>
            <a:ext cx="482600" cy="574040"/>
          </a:xfrm>
          <a:prstGeom prst="rect">
            <a:avLst/>
          </a:prstGeom>
        </p:spPr>
        <p:txBody>
          <a:bodyPr vert="horz" wrap="square" lIns="0" tIns="12700" rIns="0" bIns="0" rtlCol="0">
            <a:spAutoFit/>
          </a:bodyPr>
          <a:lstStyle/>
          <a:p>
            <a:pPr marL="12700" marR="5080">
              <a:lnSpc>
                <a:spcPct val="100000"/>
              </a:lnSpc>
              <a:spcBef>
                <a:spcPts val="100"/>
              </a:spcBef>
            </a:pPr>
            <a:r>
              <a:rPr lang="zh-CN" altLang="en-US" sz="1800" b="1" dirty="0">
                <a:solidFill>
                  <a:srgbClr val="FFFFFF"/>
                </a:solidFill>
                <a:latin typeface="黑体" panose="02010609060101010101" charset="-122"/>
                <a:ea typeface="黑体" panose="02010609060101010101" charset="-122"/>
                <a:cs typeface="微软雅黑" panose="020B0503020204020204" pitchFamily="34" charset="-122"/>
              </a:rPr>
              <a:t>中小企业</a:t>
            </a:r>
            <a:endParaRPr lang="zh-CN" altLang="en-US" sz="1800" b="1" dirty="0">
              <a:solidFill>
                <a:srgbClr val="FFFFFF"/>
              </a:solidFill>
              <a:latin typeface="黑体" panose="02010609060101010101" charset="-122"/>
              <a:ea typeface="黑体" panose="02010609060101010101" charset="-122"/>
              <a:cs typeface="微软雅黑" panose="020B0503020204020204" pitchFamily="34" charset="-122"/>
            </a:endParaRPr>
          </a:p>
        </p:txBody>
      </p:sp>
      <p:sp>
        <p:nvSpPr>
          <p:cNvPr id="80" name="object 28"/>
          <p:cNvSpPr/>
          <p:nvPr>
            <p:custDataLst>
              <p:tags r:id="rId8"/>
            </p:custDataLst>
          </p:nvPr>
        </p:nvSpPr>
        <p:spPr>
          <a:xfrm>
            <a:off x="3215031" y="4135333"/>
            <a:ext cx="441453" cy="162306"/>
          </a:xfrm>
          <a:custGeom>
            <a:avLst/>
            <a:gdLst/>
            <a:ahLst/>
            <a:cxnLst/>
            <a:rect l="l" t="t" r="r" b="b"/>
            <a:pathLst>
              <a:path w="324485" h="212089">
                <a:moveTo>
                  <a:pt x="244265" y="33700"/>
                </a:moveTo>
                <a:lnTo>
                  <a:pt x="0" y="187833"/>
                </a:lnTo>
                <a:lnTo>
                  <a:pt x="15239" y="212090"/>
                </a:lnTo>
                <a:lnTo>
                  <a:pt x="259519" y="57827"/>
                </a:lnTo>
                <a:lnTo>
                  <a:pt x="244265" y="33700"/>
                </a:lnTo>
                <a:close/>
              </a:path>
              <a:path w="324485" h="212089">
                <a:moveTo>
                  <a:pt x="308640" y="26035"/>
                </a:moveTo>
                <a:lnTo>
                  <a:pt x="256412" y="26035"/>
                </a:lnTo>
                <a:lnTo>
                  <a:pt x="271652" y="50165"/>
                </a:lnTo>
                <a:lnTo>
                  <a:pt x="259519" y="57827"/>
                </a:lnTo>
                <a:lnTo>
                  <a:pt x="274827" y="82042"/>
                </a:lnTo>
                <a:lnTo>
                  <a:pt x="308640" y="26035"/>
                </a:lnTo>
                <a:close/>
              </a:path>
              <a:path w="324485" h="212089">
                <a:moveTo>
                  <a:pt x="256412" y="26035"/>
                </a:moveTo>
                <a:lnTo>
                  <a:pt x="244265" y="33700"/>
                </a:lnTo>
                <a:lnTo>
                  <a:pt x="259519" y="57827"/>
                </a:lnTo>
                <a:lnTo>
                  <a:pt x="271652" y="50165"/>
                </a:lnTo>
                <a:lnTo>
                  <a:pt x="256412" y="26035"/>
                </a:lnTo>
                <a:close/>
              </a:path>
              <a:path w="324485" h="212089">
                <a:moveTo>
                  <a:pt x="324357" y="0"/>
                </a:moveTo>
                <a:lnTo>
                  <a:pt x="228981" y="9525"/>
                </a:lnTo>
                <a:lnTo>
                  <a:pt x="244265" y="33700"/>
                </a:lnTo>
                <a:lnTo>
                  <a:pt x="256412" y="26035"/>
                </a:lnTo>
                <a:lnTo>
                  <a:pt x="308640" y="26035"/>
                </a:lnTo>
                <a:lnTo>
                  <a:pt x="324357" y="0"/>
                </a:lnTo>
                <a:close/>
              </a:path>
            </a:pathLst>
          </a:custGeom>
          <a:solidFill>
            <a:srgbClr val="000000"/>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81" name="object 29"/>
          <p:cNvSpPr/>
          <p:nvPr>
            <p:custDataLst>
              <p:tags r:id="rId9"/>
            </p:custDataLst>
          </p:nvPr>
        </p:nvSpPr>
        <p:spPr>
          <a:xfrm>
            <a:off x="5385588" y="2115380"/>
            <a:ext cx="346566" cy="330896"/>
          </a:xfrm>
          <a:custGeom>
            <a:avLst/>
            <a:gdLst/>
            <a:ahLst/>
            <a:cxnLst/>
            <a:rect l="l" t="t" r="r" b="b"/>
            <a:pathLst>
              <a:path w="311785" h="305435">
                <a:moveTo>
                  <a:pt x="31242" y="214884"/>
                </a:moveTo>
                <a:lnTo>
                  <a:pt x="0" y="305435"/>
                </a:lnTo>
                <a:lnTo>
                  <a:pt x="91186" y="276098"/>
                </a:lnTo>
                <a:lnTo>
                  <a:pt x="80988" y="265684"/>
                </a:lnTo>
                <a:lnTo>
                  <a:pt x="60960" y="265684"/>
                </a:lnTo>
                <a:lnTo>
                  <a:pt x="41021" y="245237"/>
                </a:lnTo>
                <a:lnTo>
                  <a:pt x="51199" y="235264"/>
                </a:lnTo>
                <a:lnTo>
                  <a:pt x="31242" y="214884"/>
                </a:lnTo>
                <a:close/>
              </a:path>
              <a:path w="311785" h="305435">
                <a:moveTo>
                  <a:pt x="51199" y="235264"/>
                </a:moveTo>
                <a:lnTo>
                  <a:pt x="41021" y="245237"/>
                </a:lnTo>
                <a:lnTo>
                  <a:pt x="60960" y="265684"/>
                </a:lnTo>
                <a:lnTo>
                  <a:pt x="71181" y="255669"/>
                </a:lnTo>
                <a:lnTo>
                  <a:pt x="51199" y="235264"/>
                </a:lnTo>
                <a:close/>
              </a:path>
              <a:path w="311785" h="305435">
                <a:moveTo>
                  <a:pt x="71181" y="255669"/>
                </a:moveTo>
                <a:lnTo>
                  <a:pt x="60960" y="265684"/>
                </a:lnTo>
                <a:lnTo>
                  <a:pt x="80988" y="265684"/>
                </a:lnTo>
                <a:lnTo>
                  <a:pt x="71181" y="255669"/>
                </a:lnTo>
                <a:close/>
              </a:path>
              <a:path w="311785" h="305435">
                <a:moveTo>
                  <a:pt x="291338" y="0"/>
                </a:moveTo>
                <a:lnTo>
                  <a:pt x="51199" y="235264"/>
                </a:lnTo>
                <a:lnTo>
                  <a:pt x="71181" y="255669"/>
                </a:lnTo>
                <a:lnTo>
                  <a:pt x="311404" y="20320"/>
                </a:lnTo>
                <a:lnTo>
                  <a:pt x="291338" y="0"/>
                </a:lnTo>
                <a:close/>
              </a:path>
            </a:pathLst>
          </a:custGeom>
          <a:solidFill>
            <a:srgbClr val="000000"/>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82" name="object 32"/>
          <p:cNvSpPr/>
          <p:nvPr>
            <p:custDataLst>
              <p:tags r:id="rId10"/>
            </p:custDataLst>
          </p:nvPr>
        </p:nvSpPr>
        <p:spPr>
          <a:xfrm>
            <a:off x="4484270" y="2136354"/>
            <a:ext cx="4371340" cy="2922905"/>
          </a:xfrm>
          <a:custGeom>
            <a:avLst/>
            <a:gdLst/>
            <a:ahLst/>
            <a:cxnLst/>
            <a:rect l="l" t="t" r="r" b="b"/>
            <a:pathLst>
              <a:path w="4371340" h="2922904">
                <a:moveTo>
                  <a:pt x="269240" y="311531"/>
                </a:moveTo>
                <a:lnTo>
                  <a:pt x="258025" y="266446"/>
                </a:lnTo>
                <a:lnTo>
                  <a:pt x="246126" y="218567"/>
                </a:lnTo>
                <a:lnTo>
                  <a:pt x="224409" y="237070"/>
                </a:lnTo>
                <a:lnTo>
                  <a:pt x="21844" y="0"/>
                </a:lnTo>
                <a:lnTo>
                  <a:pt x="0" y="18542"/>
                </a:lnTo>
                <a:lnTo>
                  <a:pt x="202679" y="255600"/>
                </a:lnTo>
                <a:lnTo>
                  <a:pt x="180848" y="274193"/>
                </a:lnTo>
                <a:lnTo>
                  <a:pt x="269240" y="311531"/>
                </a:lnTo>
                <a:close/>
              </a:path>
              <a:path w="4371340" h="2922904">
                <a:moveTo>
                  <a:pt x="2420747" y="596011"/>
                </a:moveTo>
                <a:lnTo>
                  <a:pt x="2405888" y="571627"/>
                </a:lnTo>
                <a:lnTo>
                  <a:pt x="2114308" y="748995"/>
                </a:lnTo>
                <a:lnTo>
                  <a:pt x="2099437" y="724535"/>
                </a:lnTo>
                <a:lnTo>
                  <a:pt x="2048510" y="805688"/>
                </a:lnTo>
                <a:lnTo>
                  <a:pt x="2144014" y="797814"/>
                </a:lnTo>
                <a:lnTo>
                  <a:pt x="2133650" y="780796"/>
                </a:lnTo>
                <a:lnTo>
                  <a:pt x="2129142" y="773391"/>
                </a:lnTo>
                <a:lnTo>
                  <a:pt x="2420747" y="596011"/>
                </a:lnTo>
                <a:close/>
              </a:path>
              <a:path w="4371340" h="2922904">
                <a:moveTo>
                  <a:pt x="4371340" y="1707007"/>
                </a:moveTo>
                <a:lnTo>
                  <a:pt x="4257675" y="1640713"/>
                </a:lnTo>
                <a:lnTo>
                  <a:pt x="4248912" y="1642999"/>
                </a:lnTo>
                <a:lnTo>
                  <a:pt x="4244975" y="1649857"/>
                </a:lnTo>
                <a:lnTo>
                  <a:pt x="4240911" y="1656588"/>
                </a:lnTo>
                <a:lnTo>
                  <a:pt x="4243324" y="1665351"/>
                </a:lnTo>
                <a:lnTo>
                  <a:pt x="4290276" y="1692770"/>
                </a:lnTo>
                <a:lnTo>
                  <a:pt x="3962730" y="1692668"/>
                </a:lnTo>
                <a:lnTo>
                  <a:pt x="3970147" y="507365"/>
                </a:lnTo>
                <a:lnTo>
                  <a:pt x="3960749" y="507365"/>
                </a:lnTo>
                <a:lnTo>
                  <a:pt x="3953268" y="1692668"/>
                </a:lnTo>
                <a:lnTo>
                  <a:pt x="3938270" y="1692656"/>
                </a:lnTo>
                <a:lnTo>
                  <a:pt x="3938270" y="1721231"/>
                </a:lnTo>
                <a:lnTo>
                  <a:pt x="3953078" y="1721243"/>
                </a:lnTo>
                <a:lnTo>
                  <a:pt x="3945509" y="2922905"/>
                </a:lnTo>
                <a:lnTo>
                  <a:pt x="3955034" y="2922905"/>
                </a:lnTo>
                <a:lnTo>
                  <a:pt x="3962539" y="1721243"/>
                </a:lnTo>
                <a:lnTo>
                  <a:pt x="4290123" y="1721345"/>
                </a:lnTo>
                <a:lnTo>
                  <a:pt x="4343019" y="1721358"/>
                </a:lnTo>
                <a:lnTo>
                  <a:pt x="4290085" y="1721358"/>
                </a:lnTo>
                <a:lnTo>
                  <a:pt x="4243324" y="1748663"/>
                </a:lnTo>
                <a:lnTo>
                  <a:pt x="4240911" y="1757426"/>
                </a:lnTo>
                <a:lnTo>
                  <a:pt x="4244975" y="1764157"/>
                </a:lnTo>
                <a:lnTo>
                  <a:pt x="4248912" y="1771015"/>
                </a:lnTo>
                <a:lnTo>
                  <a:pt x="4257675" y="1773301"/>
                </a:lnTo>
                <a:lnTo>
                  <a:pt x="4346753" y="1721358"/>
                </a:lnTo>
                <a:lnTo>
                  <a:pt x="4371340" y="1707007"/>
                </a:lnTo>
                <a:close/>
              </a:path>
            </a:pathLst>
          </a:custGeom>
          <a:solidFill>
            <a:srgbClr val="000000"/>
          </a:solidFill>
        </p:spPr>
        <p:txBody>
          <a:bodyPr wrap="square" lIns="0" tIns="0" rIns="0" bIns="0" rtlCol="0"/>
          <a:lstStyle/>
          <a:p>
            <a:endParaRPr>
              <a:solidFill>
                <a:schemeClr val="dk1"/>
              </a:solidFill>
            </a:endParaRPr>
          </a:p>
        </p:txBody>
      </p:sp>
      <p:sp>
        <p:nvSpPr>
          <p:cNvPr id="83" name="object 33"/>
          <p:cNvSpPr/>
          <p:nvPr>
            <p:custDataLst>
              <p:tags r:id="rId11"/>
            </p:custDataLst>
          </p:nvPr>
        </p:nvSpPr>
        <p:spPr>
          <a:xfrm>
            <a:off x="8421778" y="2598888"/>
            <a:ext cx="15240" cy="2415540"/>
          </a:xfrm>
          <a:custGeom>
            <a:avLst/>
            <a:gdLst/>
            <a:ahLst/>
            <a:cxnLst/>
            <a:rect l="l" t="t" r="r" b="b"/>
            <a:pathLst>
              <a:path w="15240" h="2415540">
                <a:moveTo>
                  <a:pt x="15240" y="0"/>
                </a:moveTo>
                <a:lnTo>
                  <a:pt x="0" y="2415540"/>
                </a:lnTo>
              </a:path>
            </a:pathLst>
          </a:custGeom>
          <a:ln w="9525">
            <a:solidFill>
              <a:srgbClr val="000000"/>
            </a:solidFill>
          </a:ln>
        </p:spPr>
        <p:txBody>
          <a:bodyPr wrap="square" lIns="0" tIns="0" rIns="0" bIns="0" rtlCol="0"/>
          <a:lstStyle/>
          <a:p>
            <a:endParaRPr b="1">
              <a:solidFill>
                <a:schemeClr val="dk1"/>
              </a:solidFill>
            </a:endParaRPr>
          </a:p>
        </p:txBody>
      </p:sp>
      <p:sp>
        <p:nvSpPr>
          <p:cNvPr id="84" name="object 34"/>
          <p:cNvSpPr/>
          <p:nvPr>
            <p:custDataLst>
              <p:tags r:id="rId12"/>
            </p:custDataLst>
          </p:nvPr>
        </p:nvSpPr>
        <p:spPr>
          <a:xfrm>
            <a:off x="7994042" y="2590125"/>
            <a:ext cx="464820" cy="14604"/>
          </a:xfrm>
          <a:custGeom>
            <a:avLst/>
            <a:gdLst/>
            <a:ahLst/>
            <a:cxnLst/>
            <a:rect l="l" t="t" r="r" b="b"/>
            <a:pathLst>
              <a:path w="464820" h="14605">
                <a:moveTo>
                  <a:pt x="464819" y="0"/>
                </a:moveTo>
                <a:lnTo>
                  <a:pt x="0" y="4572"/>
                </a:lnTo>
                <a:lnTo>
                  <a:pt x="0" y="14097"/>
                </a:lnTo>
                <a:lnTo>
                  <a:pt x="464819" y="9525"/>
                </a:lnTo>
                <a:lnTo>
                  <a:pt x="464819" y="0"/>
                </a:lnTo>
                <a:close/>
              </a:path>
            </a:pathLst>
          </a:custGeom>
          <a:solidFill>
            <a:srgbClr val="000000"/>
          </a:solidFill>
        </p:spPr>
        <p:txBody>
          <a:bodyPr wrap="square" lIns="0" tIns="0" rIns="0" bIns="0" rtlCol="0"/>
          <a:lstStyle/>
          <a:p>
            <a:endParaRPr b="1">
              <a:solidFill>
                <a:schemeClr val="dk1"/>
              </a:solidFill>
            </a:endParaRPr>
          </a:p>
        </p:txBody>
      </p:sp>
      <p:sp>
        <p:nvSpPr>
          <p:cNvPr id="85" name="object 35"/>
          <p:cNvSpPr/>
          <p:nvPr>
            <p:custDataLst>
              <p:tags r:id="rId13"/>
            </p:custDataLst>
          </p:nvPr>
        </p:nvSpPr>
        <p:spPr>
          <a:xfrm>
            <a:off x="7981342" y="2582124"/>
            <a:ext cx="464820" cy="5080"/>
          </a:xfrm>
          <a:custGeom>
            <a:avLst/>
            <a:gdLst/>
            <a:ahLst/>
            <a:cxnLst/>
            <a:rect l="l" t="t" r="r" b="b"/>
            <a:pathLst>
              <a:path w="464820" h="5080">
                <a:moveTo>
                  <a:pt x="0" y="4572"/>
                </a:moveTo>
                <a:lnTo>
                  <a:pt x="464819" y="0"/>
                </a:lnTo>
              </a:path>
            </a:pathLst>
          </a:custGeom>
          <a:ln w="9525">
            <a:solidFill>
              <a:srgbClr val="000000"/>
            </a:solidFill>
          </a:ln>
        </p:spPr>
        <p:txBody>
          <a:bodyPr wrap="square" lIns="0" tIns="0" rIns="0" bIns="0" rtlCol="0"/>
          <a:lstStyle/>
          <a:p>
            <a:endParaRPr b="1">
              <a:solidFill>
                <a:schemeClr val="dk1"/>
              </a:solidFill>
            </a:endParaRPr>
          </a:p>
        </p:txBody>
      </p:sp>
      <p:sp>
        <p:nvSpPr>
          <p:cNvPr id="86" name="object 36"/>
          <p:cNvSpPr/>
          <p:nvPr>
            <p:custDataLst>
              <p:tags r:id="rId14"/>
            </p:custDataLst>
          </p:nvPr>
        </p:nvSpPr>
        <p:spPr>
          <a:xfrm>
            <a:off x="6522112" y="3385780"/>
            <a:ext cx="350520" cy="85725"/>
          </a:xfrm>
          <a:custGeom>
            <a:avLst/>
            <a:gdLst/>
            <a:ahLst/>
            <a:cxnLst/>
            <a:rect l="l" t="t" r="r" b="b"/>
            <a:pathLst>
              <a:path w="350520" h="85725">
                <a:moveTo>
                  <a:pt x="85725" y="0"/>
                </a:moveTo>
                <a:lnTo>
                  <a:pt x="0" y="42925"/>
                </a:lnTo>
                <a:lnTo>
                  <a:pt x="85725" y="85725"/>
                </a:lnTo>
                <a:lnTo>
                  <a:pt x="85725" y="57150"/>
                </a:lnTo>
                <a:lnTo>
                  <a:pt x="71374" y="57150"/>
                </a:lnTo>
                <a:lnTo>
                  <a:pt x="71374" y="28575"/>
                </a:lnTo>
                <a:lnTo>
                  <a:pt x="85725" y="28575"/>
                </a:lnTo>
                <a:lnTo>
                  <a:pt x="85725" y="0"/>
                </a:lnTo>
                <a:close/>
              </a:path>
              <a:path w="350520" h="85725">
                <a:moveTo>
                  <a:pt x="85725" y="28575"/>
                </a:moveTo>
                <a:lnTo>
                  <a:pt x="71374" y="28575"/>
                </a:lnTo>
                <a:lnTo>
                  <a:pt x="71374" y="57150"/>
                </a:lnTo>
                <a:lnTo>
                  <a:pt x="85725" y="57150"/>
                </a:lnTo>
                <a:lnTo>
                  <a:pt x="85725" y="28575"/>
                </a:lnTo>
                <a:close/>
              </a:path>
              <a:path w="350520" h="85725">
                <a:moveTo>
                  <a:pt x="350138" y="28575"/>
                </a:moveTo>
                <a:lnTo>
                  <a:pt x="85725" y="28575"/>
                </a:lnTo>
                <a:lnTo>
                  <a:pt x="85725" y="57150"/>
                </a:lnTo>
                <a:lnTo>
                  <a:pt x="350138" y="57150"/>
                </a:lnTo>
                <a:lnTo>
                  <a:pt x="350138" y="28575"/>
                </a:lnTo>
                <a:close/>
              </a:path>
            </a:pathLst>
          </a:custGeom>
          <a:solidFill>
            <a:srgbClr val="000000"/>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87" name="object 37"/>
          <p:cNvSpPr/>
          <p:nvPr>
            <p:custDataLst>
              <p:tags r:id="rId15"/>
            </p:custDataLst>
          </p:nvPr>
        </p:nvSpPr>
        <p:spPr>
          <a:xfrm>
            <a:off x="7975754" y="3420705"/>
            <a:ext cx="464820" cy="13970"/>
          </a:xfrm>
          <a:custGeom>
            <a:avLst/>
            <a:gdLst/>
            <a:ahLst/>
            <a:cxnLst/>
            <a:rect l="l" t="t" r="r" b="b"/>
            <a:pathLst>
              <a:path w="464820" h="13970">
                <a:moveTo>
                  <a:pt x="464820" y="0"/>
                </a:moveTo>
                <a:lnTo>
                  <a:pt x="0" y="4444"/>
                </a:lnTo>
                <a:lnTo>
                  <a:pt x="0" y="13969"/>
                </a:lnTo>
                <a:lnTo>
                  <a:pt x="464820" y="9397"/>
                </a:lnTo>
                <a:lnTo>
                  <a:pt x="464820" y="0"/>
                </a:lnTo>
                <a:close/>
              </a:path>
            </a:pathLst>
          </a:custGeom>
          <a:solidFill>
            <a:srgbClr val="000000"/>
          </a:solidFill>
        </p:spPr>
        <p:txBody>
          <a:bodyPr wrap="square" lIns="0" tIns="0" rIns="0" bIns="0" rtlCol="0"/>
          <a:lstStyle/>
          <a:p>
            <a:endParaRPr b="1">
              <a:solidFill>
                <a:schemeClr val="dk1"/>
              </a:solidFill>
            </a:endParaRPr>
          </a:p>
        </p:txBody>
      </p:sp>
      <p:sp>
        <p:nvSpPr>
          <p:cNvPr id="88" name="object 38"/>
          <p:cNvSpPr/>
          <p:nvPr>
            <p:custDataLst>
              <p:tags r:id="rId16"/>
            </p:custDataLst>
          </p:nvPr>
        </p:nvSpPr>
        <p:spPr>
          <a:xfrm>
            <a:off x="7963054" y="3412704"/>
            <a:ext cx="464820" cy="5080"/>
          </a:xfrm>
          <a:custGeom>
            <a:avLst/>
            <a:gdLst/>
            <a:ahLst/>
            <a:cxnLst/>
            <a:rect l="l" t="t" r="r" b="b"/>
            <a:pathLst>
              <a:path w="464820" h="5079">
                <a:moveTo>
                  <a:pt x="0" y="4571"/>
                </a:moveTo>
                <a:lnTo>
                  <a:pt x="464820" y="0"/>
                </a:lnTo>
              </a:path>
            </a:pathLst>
          </a:custGeom>
          <a:ln w="9525">
            <a:solidFill>
              <a:srgbClr val="000000"/>
            </a:solidFill>
          </a:ln>
        </p:spPr>
        <p:txBody>
          <a:bodyPr wrap="square" lIns="0" tIns="0" rIns="0" bIns="0" rtlCol="0"/>
          <a:lstStyle/>
          <a:p>
            <a:endParaRPr b="1">
              <a:solidFill>
                <a:schemeClr val="dk1"/>
              </a:solidFill>
            </a:endParaRPr>
          </a:p>
        </p:txBody>
      </p:sp>
      <p:sp>
        <p:nvSpPr>
          <p:cNvPr id="89" name="object 40"/>
          <p:cNvSpPr/>
          <p:nvPr>
            <p:custDataLst>
              <p:tags r:id="rId17"/>
            </p:custDataLst>
          </p:nvPr>
        </p:nvSpPr>
        <p:spPr>
          <a:xfrm>
            <a:off x="6503824" y="4135333"/>
            <a:ext cx="361950" cy="85725"/>
          </a:xfrm>
          <a:custGeom>
            <a:avLst/>
            <a:gdLst/>
            <a:ahLst/>
            <a:cxnLst/>
            <a:rect l="l" t="t" r="r" b="b"/>
            <a:pathLst>
              <a:path w="361950" h="85725">
                <a:moveTo>
                  <a:pt x="86994" y="0"/>
                </a:moveTo>
                <a:lnTo>
                  <a:pt x="0" y="40132"/>
                </a:lnTo>
                <a:lnTo>
                  <a:pt x="84327" y="85725"/>
                </a:lnTo>
                <a:lnTo>
                  <a:pt x="85218" y="57091"/>
                </a:lnTo>
                <a:lnTo>
                  <a:pt x="70992" y="56642"/>
                </a:lnTo>
                <a:lnTo>
                  <a:pt x="71881" y="28067"/>
                </a:lnTo>
                <a:lnTo>
                  <a:pt x="86121" y="28067"/>
                </a:lnTo>
                <a:lnTo>
                  <a:pt x="86994" y="0"/>
                </a:lnTo>
                <a:close/>
              </a:path>
              <a:path w="361950" h="85725">
                <a:moveTo>
                  <a:pt x="86107" y="28516"/>
                </a:moveTo>
                <a:lnTo>
                  <a:pt x="85218" y="57091"/>
                </a:lnTo>
                <a:lnTo>
                  <a:pt x="360552" y="65786"/>
                </a:lnTo>
                <a:lnTo>
                  <a:pt x="361441" y="37211"/>
                </a:lnTo>
                <a:lnTo>
                  <a:pt x="86107" y="28516"/>
                </a:lnTo>
                <a:close/>
              </a:path>
              <a:path w="361950" h="85725">
                <a:moveTo>
                  <a:pt x="71881" y="28067"/>
                </a:moveTo>
                <a:lnTo>
                  <a:pt x="70992" y="56642"/>
                </a:lnTo>
                <a:lnTo>
                  <a:pt x="85218" y="57091"/>
                </a:lnTo>
                <a:lnTo>
                  <a:pt x="86107" y="28516"/>
                </a:lnTo>
                <a:lnTo>
                  <a:pt x="71881" y="28067"/>
                </a:lnTo>
                <a:close/>
              </a:path>
              <a:path w="361950" h="85725">
                <a:moveTo>
                  <a:pt x="86121" y="28067"/>
                </a:moveTo>
                <a:lnTo>
                  <a:pt x="71881" y="28067"/>
                </a:lnTo>
                <a:lnTo>
                  <a:pt x="86107" y="28516"/>
                </a:lnTo>
                <a:lnTo>
                  <a:pt x="86121" y="28067"/>
                </a:lnTo>
                <a:close/>
              </a:path>
            </a:pathLst>
          </a:custGeom>
          <a:solidFill>
            <a:srgbClr val="000000"/>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90" name="object 41"/>
          <p:cNvSpPr/>
          <p:nvPr>
            <p:custDataLst>
              <p:tags r:id="rId18"/>
            </p:custDataLst>
          </p:nvPr>
        </p:nvSpPr>
        <p:spPr>
          <a:xfrm>
            <a:off x="6893206" y="4657812"/>
            <a:ext cx="1117600" cy="664845"/>
          </a:xfrm>
          <a:custGeom>
            <a:avLst/>
            <a:gdLst/>
            <a:ahLst/>
            <a:cxnLst/>
            <a:rect l="l" t="t" r="r" b="b"/>
            <a:pathLst>
              <a:path w="1117600" h="664845">
                <a:moveTo>
                  <a:pt x="558546" y="0"/>
                </a:moveTo>
                <a:lnTo>
                  <a:pt x="497685" y="1949"/>
                </a:lnTo>
                <a:lnTo>
                  <a:pt x="438722" y="7661"/>
                </a:lnTo>
                <a:lnTo>
                  <a:pt x="381999" y="16934"/>
                </a:lnTo>
                <a:lnTo>
                  <a:pt x="327856" y="29566"/>
                </a:lnTo>
                <a:lnTo>
                  <a:pt x="276634" y="45353"/>
                </a:lnTo>
                <a:lnTo>
                  <a:pt x="228673" y="64093"/>
                </a:lnTo>
                <a:lnTo>
                  <a:pt x="184314" y="85584"/>
                </a:lnTo>
                <a:lnTo>
                  <a:pt x="143897" y="109623"/>
                </a:lnTo>
                <a:lnTo>
                  <a:pt x="107765" y="136007"/>
                </a:lnTo>
                <a:lnTo>
                  <a:pt x="76256" y="164535"/>
                </a:lnTo>
                <a:lnTo>
                  <a:pt x="49712" y="195003"/>
                </a:lnTo>
                <a:lnTo>
                  <a:pt x="28474" y="227210"/>
                </a:lnTo>
                <a:lnTo>
                  <a:pt x="3277" y="296026"/>
                </a:lnTo>
                <a:lnTo>
                  <a:pt x="0" y="332231"/>
                </a:lnTo>
                <a:lnTo>
                  <a:pt x="3277" y="368437"/>
                </a:lnTo>
                <a:lnTo>
                  <a:pt x="28474" y="437253"/>
                </a:lnTo>
                <a:lnTo>
                  <a:pt x="49712" y="469460"/>
                </a:lnTo>
                <a:lnTo>
                  <a:pt x="76256" y="499928"/>
                </a:lnTo>
                <a:lnTo>
                  <a:pt x="107765" y="528456"/>
                </a:lnTo>
                <a:lnTo>
                  <a:pt x="143897" y="554840"/>
                </a:lnTo>
                <a:lnTo>
                  <a:pt x="184314" y="578879"/>
                </a:lnTo>
                <a:lnTo>
                  <a:pt x="228673" y="600370"/>
                </a:lnTo>
                <a:lnTo>
                  <a:pt x="276634" y="619110"/>
                </a:lnTo>
                <a:lnTo>
                  <a:pt x="327856" y="634897"/>
                </a:lnTo>
                <a:lnTo>
                  <a:pt x="381999" y="647529"/>
                </a:lnTo>
                <a:lnTo>
                  <a:pt x="438722" y="656802"/>
                </a:lnTo>
                <a:lnTo>
                  <a:pt x="497685" y="662514"/>
                </a:lnTo>
                <a:lnTo>
                  <a:pt x="558546" y="664463"/>
                </a:lnTo>
                <a:lnTo>
                  <a:pt x="619406" y="662514"/>
                </a:lnTo>
                <a:lnTo>
                  <a:pt x="678369" y="656802"/>
                </a:lnTo>
                <a:lnTo>
                  <a:pt x="735092" y="647529"/>
                </a:lnTo>
                <a:lnTo>
                  <a:pt x="789235" y="634897"/>
                </a:lnTo>
                <a:lnTo>
                  <a:pt x="840457" y="619110"/>
                </a:lnTo>
                <a:lnTo>
                  <a:pt x="888418" y="600370"/>
                </a:lnTo>
                <a:lnTo>
                  <a:pt x="932777" y="578879"/>
                </a:lnTo>
                <a:lnTo>
                  <a:pt x="973194" y="554840"/>
                </a:lnTo>
                <a:lnTo>
                  <a:pt x="1009326" y="528456"/>
                </a:lnTo>
                <a:lnTo>
                  <a:pt x="1040835" y="499928"/>
                </a:lnTo>
                <a:lnTo>
                  <a:pt x="1067379" y="469460"/>
                </a:lnTo>
                <a:lnTo>
                  <a:pt x="1088617" y="437253"/>
                </a:lnTo>
                <a:lnTo>
                  <a:pt x="1113814" y="368437"/>
                </a:lnTo>
                <a:lnTo>
                  <a:pt x="1117092" y="332231"/>
                </a:lnTo>
                <a:lnTo>
                  <a:pt x="1113814" y="296026"/>
                </a:lnTo>
                <a:lnTo>
                  <a:pt x="1088617" y="227210"/>
                </a:lnTo>
                <a:lnTo>
                  <a:pt x="1067379" y="195003"/>
                </a:lnTo>
                <a:lnTo>
                  <a:pt x="1040835" y="164535"/>
                </a:lnTo>
                <a:lnTo>
                  <a:pt x="1009326" y="136007"/>
                </a:lnTo>
                <a:lnTo>
                  <a:pt x="973194" y="109623"/>
                </a:lnTo>
                <a:lnTo>
                  <a:pt x="932777" y="85584"/>
                </a:lnTo>
                <a:lnTo>
                  <a:pt x="888418" y="64093"/>
                </a:lnTo>
                <a:lnTo>
                  <a:pt x="840457" y="45353"/>
                </a:lnTo>
                <a:lnTo>
                  <a:pt x="789235" y="29566"/>
                </a:lnTo>
                <a:lnTo>
                  <a:pt x="735092" y="16934"/>
                </a:lnTo>
                <a:lnTo>
                  <a:pt x="678369" y="7661"/>
                </a:lnTo>
                <a:lnTo>
                  <a:pt x="619406" y="1949"/>
                </a:lnTo>
                <a:lnTo>
                  <a:pt x="558546" y="0"/>
                </a:lnTo>
                <a:close/>
              </a:path>
            </a:pathLst>
          </a:custGeom>
          <a:solidFill>
            <a:srgbClr val="00B495"/>
          </a:solidFill>
        </p:spPr>
        <p:txBody>
          <a:bodyPr wrap="square" lIns="0" tIns="0" rIns="0" bIns="0" rtlCol="0"/>
          <a:lstStyle/>
          <a:p>
            <a:endParaRPr sz="1600" b="1">
              <a:solidFill>
                <a:schemeClr val="dk1"/>
              </a:solidFill>
              <a:latin typeface="黑体" panose="02010609060101010101" charset="-122"/>
              <a:ea typeface="黑体" panose="02010609060101010101" charset="-122"/>
            </a:endParaRPr>
          </a:p>
        </p:txBody>
      </p:sp>
      <p:sp>
        <p:nvSpPr>
          <p:cNvPr id="91" name="object 42"/>
          <p:cNvSpPr/>
          <p:nvPr>
            <p:custDataLst>
              <p:tags r:id="rId19"/>
            </p:custDataLst>
          </p:nvPr>
        </p:nvSpPr>
        <p:spPr>
          <a:xfrm>
            <a:off x="4355241" y="5270058"/>
            <a:ext cx="1314450" cy="364872"/>
          </a:xfrm>
          <a:custGeom>
            <a:avLst/>
            <a:gdLst/>
            <a:ahLst/>
            <a:cxnLst/>
            <a:rect l="l" t="t" r="r" b="b"/>
            <a:pathLst>
              <a:path w="1337945" h="316229">
                <a:moveTo>
                  <a:pt x="286131" y="0"/>
                </a:moveTo>
                <a:lnTo>
                  <a:pt x="196850" y="35090"/>
                </a:lnTo>
                <a:lnTo>
                  <a:pt x="218122" y="54229"/>
                </a:lnTo>
                <a:lnTo>
                  <a:pt x="0" y="296735"/>
                </a:lnTo>
                <a:lnTo>
                  <a:pt x="21336" y="315849"/>
                </a:lnTo>
                <a:lnTo>
                  <a:pt x="239356" y="73317"/>
                </a:lnTo>
                <a:lnTo>
                  <a:pt x="260604" y="92405"/>
                </a:lnTo>
                <a:lnTo>
                  <a:pt x="274091" y="43561"/>
                </a:lnTo>
                <a:lnTo>
                  <a:pt x="286131" y="0"/>
                </a:lnTo>
                <a:close/>
              </a:path>
              <a:path w="1337945" h="316229">
                <a:moveTo>
                  <a:pt x="1337945" y="296760"/>
                </a:moveTo>
                <a:lnTo>
                  <a:pt x="1120914" y="54356"/>
                </a:lnTo>
                <a:lnTo>
                  <a:pt x="1132840" y="43688"/>
                </a:lnTo>
                <a:lnTo>
                  <a:pt x="1142238" y="35280"/>
                </a:lnTo>
                <a:lnTo>
                  <a:pt x="1053084" y="0"/>
                </a:lnTo>
                <a:lnTo>
                  <a:pt x="1078357" y="92456"/>
                </a:lnTo>
                <a:lnTo>
                  <a:pt x="1099604" y="73444"/>
                </a:lnTo>
                <a:lnTo>
                  <a:pt x="1316609" y="315823"/>
                </a:lnTo>
                <a:lnTo>
                  <a:pt x="1337945" y="296760"/>
                </a:lnTo>
                <a:close/>
              </a:path>
            </a:pathLst>
          </a:custGeom>
          <a:solidFill>
            <a:srgbClr val="000000"/>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92" name="object 43"/>
          <p:cNvSpPr txBox="1"/>
          <p:nvPr/>
        </p:nvSpPr>
        <p:spPr>
          <a:xfrm>
            <a:off x="7119901" y="3176417"/>
            <a:ext cx="1314450" cy="505267"/>
          </a:xfrm>
          <a:prstGeom prst="rect">
            <a:avLst/>
          </a:prstGeom>
        </p:spPr>
        <p:txBody>
          <a:bodyPr vert="horz" wrap="square" lIns="0" tIns="12700" rIns="0" bIns="0" rtlCol="0">
            <a:spAutoFit/>
          </a:bodyPr>
          <a:lstStyle/>
          <a:p>
            <a:pPr marL="36195" marR="811530">
              <a:lnSpc>
                <a:spcPct val="100000"/>
              </a:lnSpc>
              <a:spcBef>
                <a:spcPts val="100"/>
              </a:spcBef>
            </a:pPr>
            <a:r>
              <a:rPr lang="zh-CN" altLang="en-US" sz="1600" b="1" dirty="0">
                <a:solidFill>
                  <a:srgbClr val="FFFFFF"/>
                </a:solidFill>
                <a:latin typeface="微软雅黑" panose="020B0503020204020204" pitchFamily="34" charset="-122"/>
                <a:cs typeface="微软雅黑" panose="020B0503020204020204" pitchFamily="34" charset="-122"/>
              </a:rPr>
              <a:t>创投机构</a:t>
            </a:r>
            <a:endParaRPr lang="zh-CN" altLang="en-US" sz="1600" b="1" dirty="0">
              <a:solidFill>
                <a:srgbClr val="FFFFFF"/>
              </a:solidFill>
              <a:latin typeface="微软雅黑" panose="020B0503020204020204" pitchFamily="34" charset="-122"/>
              <a:cs typeface="微软雅黑" panose="020B0503020204020204" pitchFamily="34" charset="-122"/>
            </a:endParaRPr>
          </a:p>
        </p:txBody>
      </p:sp>
      <p:grpSp>
        <p:nvGrpSpPr>
          <p:cNvPr id="93" name="object 55"/>
          <p:cNvGrpSpPr/>
          <p:nvPr/>
        </p:nvGrpSpPr>
        <p:grpSpPr>
          <a:xfrm>
            <a:off x="3678708" y="2483447"/>
            <a:ext cx="2845562" cy="2851531"/>
            <a:chOff x="2874264" y="2759964"/>
            <a:chExt cx="2845562" cy="2851531"/>
          </a:xfrm>
        </p:grpSpPr>
        <p:sp>
          <p:nvSpPr>
            <p:cNvPr id="94" name="object 58"/>
            <p:cNvSpPr/>
            <p:nvPr>
              <p:custDataLst>
                <p:tags r:id="rId20"/>
              </p:custDataLst>
            </p:nvPr>
          </p:nvSpPr>
          <p:spPr>
            <a:xfrm>
              <a:off x="4017264" y="4191000"/>
              <a:ext cx="1702435" cy="1420495"/>
            </a:xfrm>
            <a:custGeom>
              <a:avLst/>
              <a:gdLst/>
              <a:ahLst/>
              <a:cxnLst/>
              <a:rect l="l" t="t" r="r" b="b"/>
              <a:pathLst>
                <a:path w="1702435" h="1420495">
                  <a:moveTo>
                    <a:pt x="1702181" y="0"/>
                  </a:moveTo>
                  <a:lnTo>
                    <a:pt x="1687048" y="39893"/>
                  </a:lnTo>
                  <a:lnTo>
                    <a:pt x="1659846" y="91648"/>
                  </a:lnTo>
                  <a:lnTo>
                    <a:pt x="1632077" y="131737"/>
                  </a:lnTo>
                  <a:lnTo>
                    <a:pt x="1600321" y="168272"/>
                  </a:lnTo>
                  <a:lnTo>
                    <a:pt x="1564954" y="201126"/>
                  </a:lnTo>
                  <a:lnTo>
                    <a:pt x="1526349" y="230171"/>
                  </a:lnTo>
                  <a:lnTo>
                    <a:pt x="1484878" y="255281"/>
                  </a:lnTo>
                  <a:lnTo>
                    <a:pt x="1440916" y="276327"/>
                  </a:lnTo>
                  <a:lnTo>
                    <a:pt x="1394835" y="293184"/>
                  </a:lnTo>
                  <a:lnTo>
                    <a:pt x="1347010" y="305722"/>
                  </a:lnTo>
                  <a:lnTo>
                    <a:pt x="1297813" y="313817"/>
                  </a:lnTo>
                  <a:lnTo>
                    <a:pt x="1232439" y="318135"/>
                  </a:lnTo>
                  <a:lnTo>
                    <a:pt x="1113917" y="318833"/>
                  </a:lnTo>
                  <a:lnTo>
                    <a:pt x="1060958" y="319405"/>
                  </a:lnTo>
                  <a:lnTo>
                    <a:pt x="591693" y="313689"/>
                  </a:lnTo>
                  <a:lnTo>
                    <a:pt x="591693" y="811149"/>
                  </a:lnTo>
                  <a:lnTo>
                    <a:pt x="0" y="811149"/>
                  </a:lnTo>
                  <a:lnTo>
                    <a:pt x="160" y="961667"/>
                  </a:lnTo>
                  <a:lnTo>
                    <a:pt x="9022" y="1036613"/>
                  </a:lnTo>
                  <a:lnTo>
                    <a:pt x="24002" y="1096899"/>
                  </a:lnTo>
                  <a:lnTo>
                    <a:pt x="53217" y="1173478"/>
                  </a:lnTo>
                  <a:lnTo>
                    <a:pt x="76534" y="1215525"/>
                  </a:lnTo>
                  <a:lnTo>
                    <a:pt x="103956" y="1254623"/>
                  </a:lnTo>
                  <a:lnTo>
                    <a:pt x="135198" y="1290478"/>
                  </a:lnTo>
                  <a:lnTo>
                    <a:pt x="169973" y="1322797"/>
                  </a:lnTo>
                  <a:lnTo>
                    <a:pt x="207997" y="1351285"/>
                  </a:lnTo>
                  <a:lnTo>
                    <a:pt x="248985" y="1375649"/>
                  </a:lnTo>
                  <a:lnTo>
                    <a:pt x="292650" y="1395595"/>
                  </a:lnTo>
                  <a:lnTo>
                    <a:pt x="338709" y="1410830"/>
                  </a:lnTo>
                  <a:lnTo>
                    <a:pt x="382143" y="1420368"/>
                  </a:lnTo>
                  <a:lnTo>
                    <a:pt x="430063" y="1416104"/>
                  </a:lnTo>
                  <a:lnTo>
                    <a:pt x="477515" y="1410273"/>
                  </a:lnTo>
                  <a:lnTo>
                    <a:pt x="524470" y="1402899"/>
                  </a:lnTo>
                  <a:lnTo>
                    <a:pt x="570903" y="1394010"/>
                  </a:lnTo>
                  <a:lnTo>
                    <a:pt x="616789" y="1383631"/>
                  </a:lnTo>
                  <a:lnTo>
                    <a:pt x="662099" y="1371790"/>
                  </a:lnTo>
                  <a:lnTo>
                    <a:pt x="706809" y="1358512"/>
                  </a:lnTo>
                  <a:lnTo>
                    <a:pt x="750892" y="1343824"/>
                  </a:lnTo>
                  <a:lnTo>
                    <a:pt x="794322" y="1327751"/>
                  </a:lnTo>
                  <a:lnTo>
                    <a:pt x="837072" y="1310321"/>
                  </a:lnTo>
                  <a:lnTo>
                    <a:pt x="879117" y="1291559"/>
                  </a:lnTo>
                  <a:lnTo>
                    <a:pt x="920429" y="1271493"/>
                  </a:lnTo>
                  <a:lnTo>
                    <a:pt x="960983" y="1250147"/>
                  </a:lnTo>
                  <a:lnTo>
                    <a:pt x="1000753" y="1227549"/>
                  </a:lnTo>
                  <a:lnTo>
                    <a:pt x="1039713" y="1203726"/>
                  </a:lnTo>
                  <a:lnTo>
                    <a:pt x="1077835" y="1178702"/>
                  </a:lnTo>
                  <a:lnTo>
                    <a:pt x="1115094" y="1152505"/>
                  </a:lnTo>
                  <a:lnTo>
                    <a:pt x="1151464" y="1125160"/>
                  </a:lnTo>
                  <a:lnTo>
                    <a:pt x="1186918" y="1096695"/>
                  </a:lnTo>
                  <a:lnTo>
                    <a:pt x="1221430" y="1067136"/>
                  </a:lnTo>
                  <a:lnTo>
                    <a:pt x="1254974" y="1036508"/>
                  </a:lnTo>
                  <a:lnTo>
                    <a:pt x="1287524" y="1004838"/>
                  </a:lnTo>
                  <a:lnTo>
                    <a:pt x="1319053" y="972153"/>
                  </a:lnTo>
                  <a:lnTo>
                    <a:pt x="1349536" y="938478"/>
                  </a:lnTo>
                  <a:lnTo>
                    <a:pt x="1378945" y="903841"/>
                  </a:lnTo>
                  <a:lnTo>
                    <a:pt x="1407255" y="868267"/>
                  </a:lnTo>
                  <a:lnTo>
                    <a:pt x="1434439" y="831783"/>
                  </a:lnTo>
                  <a:lnTo>
                    <a:pt x="1460471" y="794414"/>
                  </a:lnTo>
                  <a:lnTo>
                    <a:pt x="1485326" y="756188"/>
                  </a:lnTo>
                  <a:lnTo>
                    <a:pt x="1508976" y="717131"/>
                  </a:lnTo>
                  <a:lnTo>
                    <a:pt x="1531395" y="677269"/>
                  </a:lnTo>
                  <a:lnTo>
                    <a:pt x="1552558" y="636628"/>
                  </a:lnTo>
                  <a:lnTo>
                    <a:pt x="1572438" y="595235"/>
                  </a:lnTo>
                  <a:lnTo>
                    <a:pt x="1591009" y="553116"/>
                  </a:lnTo>
                  <a:lnTo>
                    <a:pt x="1608244" y="510297"/>
                  </a:lnTo>
                  <a:lnTo>
                    <a:pt x="1624117" y="466805"/>
                  </a:lnTo>
                  <a:lnTo>
                    <a:pt x="1638602" y="422665"/>
                  </a:lnTo>
                  <a:lnTo>
                    <a:pt x="1651673" y="377905"/>
                  </a:lnTo>
                  <a:lnTo>
                    <a:pt x="1663304" y="332550"/>
                  </a:lnTo>
                  <a:lnTo>
                    <a:pt x="1673468" y="286628"/>
                  </a:lnTo>
                  <a:lnTo>
                    <a:pt x="1682139" y="240163"/>
                  </a:lnTo>
                  <a:lnTo>
                    <a:pt x="1689290" y="193183"/>
                  </a:lnTo>
                  <a:lnTo>
                    <a:pt x="1694897" y="145714"/>
                  </a:lnTo>
                  <a:lnTo>
                    <a:pt x="1698931" y="97782"/>
                  </a:lnTo>
                  <a:lnTo>
                    <a:pt x="1701368" y="49413"/>
                  </a:lnTo>
                  <a:lnTo>
                    <a:pt x="1702181" y="0"/>
                  </a:lnTo>
                  <a:close/>
                </a:path>
              </a:pathLst>
            </a:custGeom>
            <a:solidFill>
              <a:srgbClr val="00B495"/>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95" name="object 59"/>
            <p:cNvSpPr/>
            <p:nvPr>
              <p:custDataLst>
                <p:tags r:id="rId21"/>
              </p:custDataLst>
            </p:nvPr>
          </p:nvSpPr>
          <p:spPr>
            <a:xfrm>
              <a:off x="4288536" y="2759964"/>
              <a:ext cx="1431290" cy="1706880"/>
            </a:xfrm>
            <a:custGeom>
              <a:avLst/>
              <a:gdLst/>
              <a:ahLst/>
              <a:cxnLst/>
              <a:rect l="l" t="t" r="r" b="b"/>
              <a:pathLst>
                <a:path w="1431289" h="1706879">
                  <a:moveTo>
                    <a:pt x="2412" y="0"/>
                  </a:moveTo>
                  <a:lnTo>
                    <a:pt x="0" y="126"/>
                  </a:lnTo>
                  <a:lnTo>
                    <a:pt x="6858" y="2412"/>
                  </a:lnTo>
                  <a:lnTo>
                    <a:pt x="28791" y="11291"/>
                  </a:lnTo>
                  <a:lnTo>
                    <a:pt x="96452" y="47515"/>
                  </a:lnTo>
                  <a:lnTo>
                    <a:pt x="136130" y="75911"/>
                  </a:lnTo>
                  <a:lnTo>
                    <a:pt x="172616" y="108035"/>
                  </a:lnTo>
                  <a:lnTo>
                    <a:pt x="205643" y="143621"/>
                  </a:lnTo>
                  <a:lnTo>
                    <a:pt x="234945" y="182400"/>
                  </a:lnTo>
                  <a:lnTo>
                    <a:pt x="260254" y="224108"/>
                  </a:lnTo>
                  <a:lnTo>
                    <a:pt x="281304" y="268477"/>
                  </a:lnTo>
                  <a:lnTo>
                    <a:pt x="300799" y="322631"/>
                  </a:lnTo>
                  <a:lnTo>
                    <a:pt x="311753" y="360203"/>
                  </a:lnTo>
                  <a:lnTo>
                    <a:pt x="321992" y="409444"/>
                  </a:lnTo>
                  <a:lnTo>
                    <a:pt x="326516" y="464185"/>
                  </a:lnTo>
                  <a:lnTo>
                    <a:pt x="326009" y="1115441"/>
                  </a:lnTo>
                  <a:lnTo>
                    <a:pt x="794765" y="1109726"/>
                  </a:lnTo>
                  <a:lnTo>
                    <a:pt x="823340" y="1109726"/>
                  </a:lnTo>
                  <a:lnTo>
                    <a:pt x="823340" y="1706880"/>
                  </a:lnTo>
                  <a:lnTo>
                    <a:pt x="962787" y="1706626"/>
                  </a:lnTo>
                  <a:lnTo>
                    <a:pt x="1012724" y="1702097"/>
                  </a:lnTo>
                  <a:lnTo>
                    <a:pt x="1061905" y="1693137"/>
                  </a:lnTo>
                  <a:lnTo>
                    <a:pt x="1110032" y="1679824"/>
                  </a:lnTo>
                  <a:lnTo>
                    <a:pt x="1156806" y="1662238"/>
                  </a:lnTo>
                  <a:lnTo>
                    <a:pt x="1201927" y="1640459"/>
                  </a:lnTo>
                  <a:lnTo>
                    <a:pt x="1270940" y="1594790"/>
                  </a:lnTo>
                  <a:lnTo>
                    <a:pt x="1307909" y="1561496"/>
                  </a:lnTo>
                  <a:lnTo>
                    <a:pt x="1341068" y="1524345"/>
                  </a:lnTo>
                  <a:lnTo>
                    <a:pt x="1370202" y="1483741"/>
                  </a:lnTo>
                  <a:lnTo>
                    <a:pt x="1390874" y="1447861"/>
                  </a:lnTo>
                  <a:lnTo>
                    <a:pt x="1410930" y="1402391"/>
                  </a:lnTo>
                  <a:lnTo>
                    <a:pt x="1423542" y="1362710"/>
                  </a:lnTo>
                  <a:lnTo>
                    <a:pt x="1431036" y="1323467"/>
                  </a:lnTo>
                  <a:lnTo>
                    <a:pt x="1426761" y="1275406"/>
                  </a:lnTo>
                  <a:lnTo>
                    <a:pt x="1420914" y="1227816"/>
                  </a:lnTo>
                  <a:lnTo>
                    <a:pt x="1413520" y="1180724"/>
                  </a:lnTo>
                  <a:lnTo>
                    <a:pt x="1404606" y="1134155"/>
                  </a:lnTo>
                  <a:lnTo>
                    <a:pt x="1394197" y="1088136"/>
                  </a:lnTo>
                  <a:lnTo>
                    <a:pt x="1382321" y="1042694"/>
                  </a:lnTo>
                  <a:lnTo>
                    <a:pt x="1369004" y="997855"/>
                  </a:lnTo>
                  <a:lnTo>
                    <a:pt x="1354273" y="953645"/>
                  </a:lnTo>
                  <a:lnTo>
                    <a:pt x="1338153" y="910090"/>
                  </a:lnTo>
                  <a:lnTo>
                    <a:pt x="1320671" y="867217"/>
                  </a:lnTo>
                  <a:lnTo>
                    <a:pt x="1301854" y="825052"/>
                  </a:lnTo>
                  <a:lnTo>
                    <a:pt x="1281728" y="783621"/>
                  </a:lnTo>
                  <a:lnTo>
                    <a:pt x="1260319" y="742951"/>
                  </a:lnTo>
                  <a:lnTo>
                    <a:pt x="1237654" y="703068"/>
                  </a:lnTo>
                  <a:lnTo>
                    <a:pt x="1213759" y="663999"/>
                  </a:lnTo>
                  <a:lnTo>
                    <a:pt x="1188662" y="625770"/>
                  </a:lnTo>
                  <a:lnTo>
                    <a:pt x="1162387" y="588406"/>
                  </a:lnTo>
                  <a:lnTo>
                    <a:pt x="1134961" y="551935"/>
                  </a:lnTo>
                  <a:lnTo>
                    <a:pt x="1106412" y="516383"/>
                  </a:lnTo>
                  <a:lnTo>
                    <a:pt x="1076765" y="481776"/>
                  </a:lnTo>
                  <a:lnTo>
                    <a:pt x="1046047" y="448140"/>
                  </a:lnTo>
                  <a:lnTo>
                    <a:pt x="1014284" y="415502"/>
                  </a:lnTo>
                  <a:lnTo>
                    <a:pt x="981503" y="383889"/>
                  </a:lnTo>
                  <a:lnTo>
                    <a:pt x="947730" y="353325"/>
                  </a:lnTo>
                  <a:lnTo>
                    <a:pt x="912991" y="323839"/>
                  </a:lnTo>
                  <a:lnTo>
                    <a:pt x="877314" y="295456"/>
                  </a:lnTo>
                  <a:lnTo>
                    <a:pt x="840723" y="268202"/>
                  </a:lnTo>
                  <a:lnTo>
                    <a:pt x="803246" y="242103"/>
                  </a:lnTo>
                  <a:lnTo>
                    <a:pt x="764910" y="217187"/>
                  </a:lnTo>
                  <a:lnTo>
                    <a:pt x="725740" y="193480"/>
                  </a:lnTo>
                  <a:lnTo>
                    <a:pt x="685763" y="171007"/>
                  </a:lnTo>
                  <a:lnTo>
                    <a:pt x="645006" y="149796"/>
                  </a:lnTo>
                  <a:lnTo>
                    <a:pt x="603494" y="129871"/>
                  </a:lnTo>
                  <a:lnTo>
                    <a:pt x="561255" y="111261"/>
                  </a:lnTo>
                  <a:lnTo>
                    <a:pt x="518314" y="93991"/>
                  </a:lnTo>
                  <a:lnTo>
                    <a:pt x="474699" y="78087"/>
                  </a:lnTo>
                  <a:lnTo>
                    <a:pt x="430435" y="63576"/>
                  </a:lnTo>
                  <a:lnTo>
                    <a:pt x="385549" y="50484"/>
                  </a:lnTo>
                  <a:lnTo>
                    <a:pt x="340067" y="38838"/>
                  </a:lnTo>
                  <a:lnTo>
                    <a:pt x="294017" y="28664"/>
                  </a:lnTo>
                  <a:lnTo>
                    <a:pt x="247423" y="19987"/>
                  </a:lnTo>
                  <a:lnTo>
                    <a:pt x="200313" y="12835"/>
                  </a:lnTo>
                  <a:lnTo>
                    <a:pt x="152713" y="7234"/>
                  </a:lnTo>
                  <a:lnTo>
                    <a:pt x="104650" y="3210"/>
                  </a:lnTo>
                  <a:lnTo>
                    <a:pt x="56150" y="790"/>
                  </a:lnTo>
                  <a:lnTo>
                    <a:pt x="2412" y="0"/>
                  </a:lnTo>
                  <a:close/>
                </a:path>
              </a:pathLst>
            </a:custGeom>
            <a:solidFill>
              <a:srgbClr val="7E7E7E"/>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96" name="object 60"/>
            <p:cNvSpPr/>
            <p:nvPr>
              <p:custDataLst>
                <p:tags r:id="rId22"/>
              </p:custDataLst>
            </p:nvPr>
          </p:nvSpPr>
          <p:spPr>
            <a:xfrm>
              <a:off x="2874264" y="2766060"/>
              <a:ext cx="1706880" cy="1422400"/>
            </a:xfrm>
            <a:custGeom>
              <a:avLst/>
              <a:gdLst/>
              <a:ahLst/>
              <a:cxnLst/>
              <a:rect l="l" t="t" r="r" b="b"/>
              <a:pathLst>
                <a:path w="1706879" h="1422400">
                  <a:moveTo>
                    <a:pt x="1317116" y="0"/>
                  </a:moveTo>
                  <a:lnTo>
                    <a:pt x="1269311" y="4310"/>
                  </a:lnTo>
                  <a:lnTo>
                    <a:pt x="1221973" y="10185"/>
                  </a:lnTo>
                  <a:lnTo>
                    <a:pt x="1175129" y="17598"/>
                  </a:lnTo>
                  <a:lnTo>
                    <a:pt x="1128805" y="26523"/>
                  </a:lnTo>
                  <a:lnTo>
                    <a:pt x="1083027" y="36932"/>
                  </a:lnTo>
                  <a:lnTo>
                    <a:pt x="1037822" y="48802"/>
                  </a:lnTo>
                  <a:lnTo>
                    <a:pt x="993216" y="62104"/>
                  </a:lnTo>
                  <a:lnTo>
                    <a:pt x="949234" y="76813"/>
                  </a:lnTo>
                  <a:lnTo>
                    <a:pt x="905904" y="92902"/>
                  </a:lnTo>
                  <a:lnTo>
                    <a:pt x="863251" y="110347"/>
                  </a:lnTo>
                  <a:lnTo>
                    <a:pt x="821302" y="129119"/>
                  </a:lnTo>
                  <a:lnTo>
                    <a:pt x="780083" y="149193"/>
                  </a:lnTo>
                  <a:lnTo>
                    <a:pt x="739619" y="170544"/>
                  </a:lnTo>
                  <a:lnTo>
                    <a:pt x="699938" y="193143"/>
                  </a:lnTo>
                  <a:lnTo>
                    <a:pt x="661066" y="216967"/>
                  </a:lnTo>
                  <a:lnTo>
                    <a:pt x="623028" y="241987"/>
                  </a:lnTo>
                  <a:lnTo>
                    <a:pt x="585850" y="268179"/>
                  </a:lnTo>
                  <a:lnTo>
                    <a:pt x="549560" y="295515"/>
                  </a:lnTo>
                  <a:lnTo>
                    <a:pt x="514183" y="323970"/>
                  </a:lnTo>
                  <a:lnTo>
                    <a:pt x="479746" y="353518"/>
                  </a:lnTo>
                  <a:lnTo>
                    <a:pt x="446274" y="384131"/>
                  </a:lnTo>
                  <a:lnTo>
                    <a:pt x="413795" y="415785"/>
                  </a:lnTo>
                  <a:lnTo>
                    <a:pt x="382333" y="448452"/>
                  </a:lnTo>
                  <a:lnTo>
                    <a:pt x="351916" y="482107"/>
                  </a:lnTo>
                  <a:lnTo>
                    <a:pt x="322569" y="516724"/>
                  </a:lnTo>
                  <a:lnTo>
                    <a:pt x="294319" y="552276"/>
                  </a:lnTo>
                  <a:lnTo>
                    <a:pt x="267192" y="588736"/>
                  </a:lnTo>
                  <a:lnTo>
                    <a:pt x="241214" y="626080"/>
                  </a:lnTo>
                  <a:lnTo>
                    <a:pt x="216412" y="664280"/>
                  </a:lnTo>
                  <a:lnTo>
                    <a:pt x="192811" y="703310"/>
                  </a:lnTo>
                  <a:lnTo>
                    <a:pt x="170438" y="743145"/>
                  </a:lnTo>
                  <a:lnTo>
                    <a:pt x="149318" y="783758"/>
                  </a:lnTo>
                  <a:lnTo>
                    <a:pt x="129480" y="825122"/>
                  </a:lnTo>
                  <a:lnTo>
                    <a:pt x="110947" y="867212"/>
                  </a:lnTo>
                  <a:lnTo>
                    <a:pt x="93747" y="910002"/>
                  </a:lnTo>
                  <a:lnTo>
                    <a:pt x="77906" y="953464"/>
                  </a:lnTo>
                  <a:lnTo>
                    <a:pt x="63450" y="997574"/>
                  </a:lnTo>
                  <a:lnTo>
                    <a:pt x="50406" y="1042304"/>
                  </a:lnTo>
                  <a:lnTo>
                    <a:pt x="38799" y="1087629"/>
                  </a:lnTo>
                  <a:lnTo>
                    <a:pt x="28655" y="1133523"/>
                  </a:lnTo>
                  <a:lnTo>
                    <a:pt x="20002" y="1179958"/>
                  </a:lnTo>
                  <a:lnTo>
                    <a:pt x="12864" y="1226910"/>
                  </a:lnTo>
                  <a:lnTo>
                    <a:pt x="7269" y="1274351"/>
                  </a:lnTo>
                  <a:lnTo>
                    <a:pt x="3242" y="1322256"/>
                  </a:lnTo>
                  <a:lnTo>
                    <a:pt x="810" y="1370598"/>
                  </a:lnTo>
                  <a:lnTo>
                    <a:pt x="0" y="1421891"/>
                  </a:lnTo>
                  <a:lnTo>
                    <a:pt x="1778" y="1416812"/>
                  </a:lnTo>
                  <a:lnTo>
                    <a:pt x="5715" y="1406778"/>
                  </a:lnTo>
                  <a:lnTo>
                    <a:pt x="44987" y="1331709"/>
                  </a:lnTo>
                  <a:lnTo>
                    <a:pt x="72769" y="1293034"/>
                  </a:lnTo>
                  <a:lnTo>
                    <a:pt x="104167" y="1257478"/>
                  </a:lnTo>
                  <a:lnTo>
                    <a:pt x="138923" y="1225294"/>
                  </a:lnTo>
                  <a:lnTo>
                    <a:pt x="176775" y="1196735"/>
                  </a:lnTo>
                  <a:lnTo>
                    <a:pt x="217464" y="1172056"/>
                  </a:lnTo>
                  <a:lnTo>
                    <a:pt x="260731" y="1151508"/>
                  </a:lnTo>
                  <a:lnTo>
                    <a:pt x="325455" y="1129635"/>
                  </a:lnTo>
                  <a:lnTo>
                    <a:pt x="363680" y="1120409"/>
                  </a:lnTo>
                  <a:lnTo>
                    <a:pt x="407072" y="1112446"/>
                  </a:lnTo>
                  <a:lnTo>
                    <a:pt x="452882" y="1107185"/>
                  </a:lnTo>
                  <a:lnTo>
                    <a:pt x="496242" y="1105046"/>
                  </a:lnTo>
                  <a:lnTo>
                    <a:pt x="539638" y="1104550"/>
                  </a:lnTo>
                  <a:lnTo>
                    <a:pt x="583058" y="1105150"/>
                  </a:lnTo>
                  <a:lnTo>
                    <a:pt x="674770" y="1107428"/>
                  </a:lnTo>
                  <a:lnTo>
                    <a:pt x="771363" y="1108937"/>
                  </a:lnTo>
                  <a:lnTo>
                    <a:pt x="867981" y="1109440"/>
                  </a:lnTo>
                  <a:lnTo>
                    <a:pt x="964599" y="1108937"/>
                  </a:lnTo>
                  <a:lnTo>
                    <a:pt x="1061192" y="1107428"/>
                  </a:lnTo>
                  <a:lnTo>
                    <a:pt x="1109472" y="1106296"/>
                  </a:lnTo>
                  <a:lnTo>
                    <a:pt x="1109472" y="608711"/>
                  </a:lnTo>
                  <a:lnTo>
                    <a:pt x="1706880" y="608711"/>
                  </a:lnTo>
                  <a:lnTo>
                    <a:pt x="1706626" y="471804"/>
                  </a:lnTo>
                  <a:lnTo>
                    <a:pt x="1704326" y="426114"/>
                  </a:lnTo>
                  <a:lnTo>
                    <a:pt x="1697847" y="380888"/>
                  </a:lnTo>
                  <a:lnTo>
                    <a:pt x="1687248" y="336448"/>
                  </a:lnTo>
                  <a:lnTo>
                    <a:pt x="1672589" y="293115"/>
                  </a:lnTo>
                  <a:lnTo>
                    <a:pt x="1652818" y="248806"/>
                  </a:lnTo>
                  <a:lnTo>
                    <a:pt x="1629038" y="206952"/>
                  </a:lnTo>
                  <a:lnTo>
                    <a:pt x="1601465" y="167889"/>
                  </a:lnTo>
                  <a:lnTo>
                    <a:pt x="1570314" y="131955"/>
                  </a:lnTo>
                  <a:lnTo>
                    <a:pt x="1535800" y="99489"/>
                  </a:lnTo>
                  <a:lnTo>
                    <a:pt x="1498139" y="70828"/>
                  </a:lnTo>
                  <a:lnTo>
                    <a:pt x="1457545" y="46309"/>
                  </a:lnTo>
                  <a:lnTo>
                    <a:pt x="1414236" y="26270"/>
                  </a:lnTo>
                  <a:lnTo>
                    <a:pt x="1368425" y="11049"/>
                  </a:lnTo>
                  <a:lnTo>
                    <a:pt x="1335659" y="3301"/>
                  </a:lnTo>
                  <a:lnTo>
                    <a:pt x="1317116" y="0"/>
                  </a:lnTo>
                  <a:close/>
                </a:path>
              </a:pathLst>
            </a:custGeom>
            <a:solidFill>
              <a:srgbClr val="00B495"/>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97" name="object 61"/>
            <p:cNvSpPr/>
            <p:nvPr>
              <p:custDataLst>
                <p:tags r:id="rId23"/>
              </p:custDataLst>
            </p:nvPr>
          </p:nvSpPr>
          <p:spPr>
            <a:xfrm>
              <a:off x="2878836" y="3909060"/>
              <a:ext cx="1417320" cy="1702435"/>
            </a:xfrm>
            <a:custGeom>
              <a:avLst/>
              <a:gdLst/>
              <a:ahLst/>
              <a:cxnLst/>
              <a:rect l="l" t="t" r="r" b="b"/>
              <a:pathLst>
                <a:path w="1417320" h="1702435">
                  <a:moveTo>
                    <a:pt x="603758" y="0"/>
                  </a:moveTo>
                  <a:lnTo>
                    <a:pt x="453219" y="198"/>
                  </a:lnTo>
                  <a:lnTo>
                    <a:pt x="378186" y="9040"/>
                  </a:lnTo>
                  <a:lnTo>
                    <a:pt x="317881" y="24129"/>
                  </a:lnTo>
                  <a:lnTo>
                    <a:pt x="278217" y="37177"/>
                  </a:lnTo>
                  <a:lnTo>
                    <a:pt x="210866" y="69196"/>
                  </a:lnTo>
                  <a:lnTo>
                    <a:pt x="170009" y="96678"/>
                  </a:lnTo>
                  <a:lnTo>
                    <a:pt x="132801" y="128519"/>
                  </a:lnTo>
                  <a:lnTo>
                    <a:pt x="99472" y="164306"/>
                  </a:lnTo>
                  <a:lnTo>
                    <a:pt x="70251" y="203629"/>
                  </a:lnTo>
                  <a:lnTo>
                    <a:pt x="45366" y="246078"/>
                  </a:lnTo>
                  <a:lnTo>
                    <a:pt x="25048" y="291241"/>
                  </a:lnTo>
                  <a:lnTo>
                    <a:pt x="9525" y="338708"/>
                  </a:lnTo>
                  <a:lnTo>
                    <a:pt x="0" y="382015"/>
                  </a:lnTo>
                  <a:lnTo>
                    <a:pt x="4067" y="429897"/>
                  </a:lnTo>
                  <a:lnTo>
                    <a:pt x="9707" y="477313"/>
                  </a:lnTo>
                  <a:lnTo>
                    <a:pt x="16894" y="524238"/>
                  </a:lnTo>
                  <a:lnTo>
                    <a:pt x="25601" y="570644"/>
                  </a:lnTo>
                  <a:lnTo>
                    <a:pt x="35803" y="616506"/>
                  </a:lnTo>
                  <a:lnTo>
                    <a:pt x="47472" y="661797"/>
                  </a:lnTo>
                  <a:lnTo>
                    <a:pt x="60583" y="706491"/>
                  </a:lnTo>
                  <a:lnTo>
                    <a:pt x="75108" y="750561"/>
                  </a:lnTo>
                  <a:lnTo>
                    <a:pt x="91022" y="793981"/>
                  </a:lnTo>
                  <a:lnTo>
                    <a:pt x="108297" y="836725"/>
                  </a:lnTo>
                  <a:lnTo>
                    <a:pt x="126909" y="878766"/>
                  </a:lnTo>
                  <a:lnTo>
                    <a:pt x="146829" y="920077"/>
                  </a:lnTo>
                  <a:lnTo>
                    <a:pt x="168033" y="960633"/>
                  </a:lnTo>
                  <a:lnTo>
                    <a:pt x="190493" y="1000407"/>
                  </a:lnTo>
                  <a:lnTo>
                    <a:pt x="214183" y="1039372"/>
                  </a:lnTo>
                  <a:lnTo>
                    <a:pt x="239076" y="1077503"/>
                  </a:lnTo>
                  <a:lnTo>
                    <a:pt x="265147" y="1114772"/>
                  </a:lnTo>
                  <a:lnTo>
                    <a:pt x="292369" y="1151154"/>
                  </a:lnTo>
                  <a:lnTo>
                    <a:pt x="320715" y="1186622"/>
                  </a:lnTo>
                  <a:lnTo>
                    <a:pt x="350160" y="1221149"/>
                  </a:lnTo>
                  <a:lnTo>
                    <a:pt x="380676" y="1254710"/>
                  </a:lnTo>
                  <a:lnTo>
                    <a:pt x="412237" y="1287277"/>
                  </a:lnTo>
                  <a:lnTo>
                    <a:pt x="444817" y="1318825"/>
                  </a:lnTo>
                  <a:lnTo>
                    <a:pt x="478390" y="1349326"/>
                  </a:lnTo>
                  <a:lnTo>
                    <a:pt x="512928" y="1378756"/>
                  </a:lnTo>
                  <a:lnTo>
                    <a:pt x="548407" y="1407086"/>
                  </a:lnTo>
                  <a:lnTo>
                    <a:pt x="584798" y="1434292"/>
                  </a:lnTo>
                  <a:lnTo>
                    <a:pt x="622077" y="1460346"/>
                  </a:lnTo>
                  <a:lnTo>
                    <a:pt x="660216" y="1485222"/>
                  </a:lnTo>
                  <a:lnTo>
                    <a:pt x="699189" y="1508893"/>
                  </a:lnTo>
                  <a:lnTo>
                    <a:pt x="738969" y="1531334"/>
                  </a:lnTo>
                  <a:lnTo>
                    <a:pt x="779531" y="1552518"/>
                  </a:lnTo>
                  <a:lnTo>
                    <a:pt x="820848" y="1572418"/>
                  </a:lnTo>
                  <a:lnTo>
                    <a:pt x="862894" y="1591008"/>
                  </a:lnTo>
                  <a:lnTo>
                    <a:pt x="905641" y="1608262"/>
                  </a:lnTo>
                  <a:lnTo>
                    <a:pt x="949065" y="1624153"/>
                  </a:lnTo>
                  <a:lnTo>
                    <a:pt x="993137" y="1638655"/>
                  </a:lnTo>
                  <a:lnTo>
                    <a:pt x="1037832" y="1651741"/>
                  </a:lnTo>
                  <a:lnTo>
                    <a:pt x="1083124" y="1663386"/>
                  </a:lnTo>
                  <a:lnTo>
                    <a:pt x="1128986" y="1673562"/>
                  </a:lnTo>
                  <a:lnTo>
                    <a:pt x="1175392" y="1682244"/>
                  </a:lnTo>
                  <a:lnTo>
                    <a:pt x="1222315" y="1689404"/>
                  </a:lnTo>
                  <a:lnTo>
                    <a:pt x="1269729" y="1695017"/>
                  </a:lnTo>
                  <a:lnTo>
                    <a:pt x="1317608" y="1699056"/>
                  </a:lnTo>
                  <a:lnTo>
                    <a:pt x="1365924" y="1701495"/>
                  </a:lnTo>
                  <a:lnTo>
                    <a:pt x="1417319" y="1702308"/>
                  </a:lnTo>
                  <a:lnTo>
                    <a:pt x="1407160" y="1698523"/>
                  </a:lnTo>
                  <a:lnTo>
                    <a:pt x="1393682" y="1692926"/>
                  </a:lnTo>
                  <a:lnTo>
                    <a:pt x="1352359" y="1672358"/>
                  </a:lnTo>
                  <a:lnTo>
                    <a:pt x="1305814" y="1642237"/>
                  </a:lnTo>
                  <a:lnTo>
                    <a:pt x="1262776" y="1606581"/>
                  </a:lnTo>
                  <a:lnTo>
                    <a:pt x="1224026" y="1566290"/>
                  </a:lnTo>
                  <a:lnTo>
                    <a:pt x="1190228" y="1522158"/>
                  </a:lnTo>
                  <a:lnTo>
                    <a:pt x="1162050" y="1474596"/>
                  </a:lnTo>
                  <a:lnTo>
                    <a:pt x="1139936" y="1424193"/>
                  </a:lnTo>
                  <a:lnTo>
                    <a:pt x="1123904" y="1372310"/>
                  </a:lnTo>
                  <a:lnTo>
                    <a:pt x="1114917" y="1332293"/>
                  </a:lnTo>
                  <a:lnTo>
                    <a:pt x="1107620" y="1288657"/>
                  </a:lnTo>
                  <a:lnTo>
                    <a:pt x="1102740" y="1243329"/>
                  </a:lnTo>
                  <a:lnTo>
                    <a:pt x="1100095" y="1198868"/>
                  </a:lnTo>
                  <a:lnTo>
                    <a:pt x="1098819" y="1153001"/>
                  </a:lnTo>
                  <a:lnTo>
                    <a:pt x="1099186" y="1106705"/>
                  </a:lnTo>
                  <a:lnTo>
                    <a:pt x="1101471" y="1060958"/>
                  </a:lnTo>
                  <a:lnTo>
                    <a:pt x="1101471" y="591819"/>
                  </a:lnTo>
                  <a:lnTo>
                    <a:pt x="603758" y="591819"/>
                  </a:lnTo>
                  <a:lnTo>
                    <a:pt x="603758" y="0"/>
                  </a:lnTo>
                  <a:close/>
                </a:path>
              </a:pathLst>
            </a:custGeom>
            <a:solidFill>
              <a:srgbClr val="7E7E7E"/>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98" name="object 62"/>
            <p:cNvSpPr/>
            <p:nvPr>
              <p:custDataLst>
                <p:tags r:id="rId24"/>
              </p:custDataLst>
            </p:nvPr>
          </p:nvSpPr>
          <p:spPr>
            <a:xfrm>
              <a:off x="3401568" y="3285744"/>
              <a:ext cx="1798320" cy="1800225"/>
            </a:xfrm>
            <a:custGeom>
              <a:avLst/>
              <a:gdLst/>
              <a:ahLst/>
              <a:cxnLst/>
              <a:rect l="l" t="t" r="r" b="b"/>
              <a:pathLst>
                <a:path w="1798320" h="1800225">
                  <a:moveTo>
                    <a:pt x="899160" y="0"/>
                  </a:moveTo>
                  <a:lnTo>
                    <a:pt x="851408" y="1247"/>
                  </a:lnTo>
                  <a:lnTo>
                    <a:pt x="804306" y="4948"/>
                  </a:lnTo>
                  <a:lnTo>
                    <a:pt x="757914" y="11041"/>
                  </a:lnTo>
                  <a:lnTo>
                    <a:pt x="712296" y="19463"/>
                  </a:lnTo>
                  <a:lnTo>
                    <a:pt x="667513" y="30152"/>
                  </a:lnTo>
                  <a:lnTo>
                    <a:pt x="623628" y="43046"/>
                  </a:lnTo>
                  <a:lnTo>
                    <a:pt x="580702" y="58083"/>
                  </a:lnTo>
                  <a:lnTo>
                    <a:pt x="538799" y="75199"/>
                  </a:lnTo>
                  <a:lnTo>
                    <a:pt x="497979" y="94334"/>
                  </a:lnTo>
                  <a:lnTo>
                    <a:pt x="458305" y="115425"/>
                  </a:lnTo>
                  <a:lnTo>
                    <a:pt x="419840" y="138409"/>
                  </a:lnTo>
                  <a:lnTo>
                    <a:pt x="382645" y="163225"/>
                  </a:lnTo>
                  <a:lnTo>
                    <a:pt x="346783" y="189810"/>
                  </a:lnTo>
                  <a:lnTo>
                    <a:pt x="312316" y="218102"/>
                  </a:lnTo>
                  <a:lnTo>
                    <a:pt x="279305" y="248038"/>
                  </a:lnTo>
                  <a:lnTo>
                    <a:pt x="247814" y="279557"/>
                  </a:lnTo>
                  <a:lnTo>
                    <a:pt x="217904" y="312597"/>
                  </a:lnTo>
                  <a:lnTo>
                    <a:pt x="189637" y="347094"/>
                  </a:lnTo>
                  <a:lnTo>
                    <a:pt x="163076" y="382987"/>
                  </a:lnTo>
                  <a:lnTo>
                    <a:pt x="138282" y="420213"/>
                  </a:lnTo>
                  <a:lnTo>
                    <a:pt x="115319" y="458711"/>
                  </a:lnTo>
                  <a:lnTo>
                    <a:pt x="94247" y="498418"/>
                  </a:lnTo>
                  <a:lnTo>
                    <a:pt x="75130" y="539272"/>
                  </a:lnTo>
                  <a:lnTo>
                    <a:pt x="58029" y="581211"/>
                  </a:lnTo>
                  <a:lnTo>
                    <a:pt x="43006" y="624171"/>
                  </a:lnTo>
                  <a:lnTo>
                    <a:pt x="30124" y="668092"/>
                  </a:lnTo>
                  <a:lnTo>
                    <a:pt x="19445" y="712911"/>
                  </a:lnTo>
                  <a:lnTo>
                    <a:pt x="11031" y="758566"/>
                  </a:lnTo>
                  <a:lnTo>
                    <a:pt x="4944" y="804994"/>
                  </a:lnTo>
                  <a:lnTo>
                    <a:pt x="1246" y="852133"/>
                  </a:lnTo>
                  <a:lnTo>
                    <a:pt x="0" y="899921"/>
                  </a:lnTo>
                  <a:lnTo>
                    <a:pt x="1246" y="947710"/>
                  </a:lnTo>
                  <a:lnTo>
                    <a:pt x="4944" y="994849"/>
                  </a:lnTo>
                  <a:lnTo>
                    <a:pt x="11031" y="1041277"/>
                  </a:lnTo>
                  <a:lnTo>
                    <a:pt x="19445" y="1086932"/>
                  </a:lnTo>
                  <a:lnTo>
                    <a:pt x="30124" y="1131751"/>
                  </a:lnTo>
                  <a:lnTo>
                    <a:pt x="43006" y="1175672"/>
                  </a:lnTo>
                  <a:lnTo>
                    <a:pt x="58029" y="1218632"/>
                  </a:lnTo>
                  <a:lnTo>
                    <a:pt x="75130" y="1260571"/>
                  </a:lnTo>
                  <a:lnTo>
                    <a:pt x="94247" y="1301425"/>
                  </a:lnTo>
                  <a:lnTo>
                    <a:pt x="115319" y="1341132"/>
                  </a:lnTo>
                  <a:lnTo>
                    <a:pt x="138282" y="1379630"/>
                  </a:lnTo>
                  <a:lnTo>
                    <a:pt x="163076" y="1416856"/>
                  </a:lnTo>
                  <a:lnTo>
                    <a:pt x="189637" y="1452749"/>
                  </a:lnTo>
                  <a:lnTo>
                    <a:pt x="217904" y="1487246"/>
                  </a:lnTo>
                  <a:lnTo>
                    <a:pt x="247814" y="1520286"/>
                  </a:lnTo>
                  <a:lnTo>
                    <a:pt x="279305" y="1551805"/>
                  </a:lnTo>
                  <a:lnTo>
                    <a:pt x="312316" y="1581741"/>
                  </a:lnTo>
                  <a:lnTo>
                    <a:pt x="346783" y="1610033"/>
                  </a:lnTo>
                  <a:lnTo>
                    <a:pt x="382645" y="1636618"/>
                  </a:lnTo>
                  <a:lnTo>
                    <a:pt x="419840" y="1661434"/>
                  </a:lnTo>
                  <a:lnTo>
                    <a:pt x="458305" y="1684418"/>
                  </a:lnTo>
                  <a:lnTo>
                    <a:pt x="497979" y="1705509"/>
                  </a:lnTo>
                  <a:lnTo>
                    <a:pt x="538799" y="1724644"/>
                  </a:lnTo>
                  <a:lnTo>
                    <a:pt x="580702" y="1741760"/>
                  </a:lnTo>
                  <a:lnTo>
                    <a:pt x="623628" y="1756797"/>
                  </a:lnTo>
                  <a:lnTo>
                    <a:pt x="667513" y="1769691"/>
                  </a:lnTo>
                  <a:lnTo>
                    <a:pt x="712296" y="1780380"/>
                  </a:lnTo>
                  <a:lnTo>
                    <a:pt x="757914" y="1788802"/>
                  </a:lnTo>
                  <a:lnTo>
                    <a:pt x="804306" y="1794895"/>
                  </a:lnTo>
                  <a:lnTo>
                    <a:pt x="851408" y="1798596"/>
                  </a:lnTo>
                  <a:lnTo>
                    <a:pt x="899160" y="1799843"/>
                  </a:lnTo>
                  <a:lnTo>
                    <a:pt x="946911" y="1798596"/>
                  </a:lnTo>
                  <a:lnTo>
                    <a:pt x="994013" y="1794895"/>
                  </a:lnTo>
                  <a:lnTo>
                    <a:pt x="1040405" y="1788802"/>
                  </a:lnTo>
                  <a:lnTo>
                    <a:pt x="1086023" y="1780380"/>
                  </a:lnTo>
                  <a:lnTo>
                    <a:pt x="1130806" y="1769691"/>
                  </a:lnTo>
                  <a:lnTo>
                    <a:pt x="1174691" y="1756797"/>
                  </a:lnTo>
                  <a:lnTo>
                    <a:pt x="1217617" y="1741760"/>
                  </a:lnTo>
                  <a:lnTo>
                    <a:pt x="1259520" y="1724644"/>
                  </a:lnTo>
                  <a:lnTo>
                    <a:pt x="1300340" y="1705509"/>
                  </a:lnTo>
                  <a:lnTo>
                    <a:pt x="1340014" y="1684418"/>
                  </a:lnTo>
                  <a:lnTo>
                    <a:pt x="1378479" y="1661434"/>
                  </a:lnTo>
                  <a:lnTo>
                    <a:pt x="1415674" y="1636618"/>
                  </a:lnTo>
                  <a:lnTo>
                    <a:pt x="1451536" y="1610033"/>
                  </a:lnTo>
                  <a:lnTo>
                    <a:pt x="1486003" y="1581741"/>
                  </a:lnTo>
                  <a:lnTo>
                    <a:pt x="1519014" y="1551805"/>
                  </a:lnTo>
                  <a:lnTo>
                    <a:pt x="1550505" y="1520286"/>
                  </a:lnTo>
                  <a:lnTo>
                    <a:pt x="1580415" y="1487246"/>
                  </a:lnTo>
                  <a:lnTo>
                    <a:pt x="1608682" y="1452749"/>
                  </a:lnTo>
                  <a:lnTo>
                    <a:pt x="1635243" y="1416856"/>
                  </a:lnTo>
                  <a:lnTo>
                    <a:pt x="1660037" y="1379630"/>
                  </a:lnTo>
                  <a:lnTo>
                    <a:pt x="1683000" y="1341132"/>
                  </a:lnTo>
                  <a:lnTo>
                    <a:pt x="1704072" y="1301425"/>
                  </a:lnTo>
                  <a:lnTo>
                    <a:pt x="1723189" y="1260571"/>
                  </a:lnTo>
                  <a:lnTo>
                    <a:pt x="1740290" y="1218632"/>
                  </a:lnTo>
                  <a:lnTo>
                    <a:pt x="1755313" y="1175672"/>
                  </a:lnTo>
                  <a:lnTo>
                    <a:pt x="1768195" y="1131751"/>
                  </a:lnTo>
                  <a:lnTo>
                    <a:pt x="1778874" y="1086932"/>
                  </a:lnTo>
                  <a:lnTo>
                    <a:pt x="1787288" y="1041277"/>
                  </a:lnTo>
                  <a:lnTo>
                    <a:pt x="1793375" y="994849"/>
                  </a:lnTo>
                  <a:lnTo>
                    <a:pt x="1797073" y="947710"/>
                  </a:lnTo>
                  <a:lnTo>
                    <a:pt x="1798320" y="899921"/>
                  </a:lnTo>
                  <a:lnTo>
                    <a:pt x="1797073" y="852133"/>
                  </a:lnTo>
                  <a:lnTo>
                    <a:pt x="1793375" y="804994"/>
                  </a:lnTo>
                  <a:lnTo>
                    <a:pt x="1787288" y="758566"/>
                  </a:lnTo>
                  <a:lnTo>
                    <a:pt x="1778874" y="712911"/>
                  </a:lnTo>
                  <a:lnTo>
                    <a:pt x="1768195" y="668092"/>
                  </a:lnTo>
                  <a:lnTo>
                    <a:pt x="1755313" y="624171"/>
                  </a:lnTo>
                  <a:lnTo>
                    <a:pt x="1740290" y="581211"/>
                  </a:lnTo>
                  <a:lnTo>
                    <a:pt x="1723189" y="539272"/>
                  </a:lnTo>
                  <a:lnTo>
                    <a:pt x="1704072" y="498418"/>
                  </a:lnTo>
                  <a:lnTo>
                    <a:pt x="1683000" y="458711"/>
                  </a:lnTo>
                  <a:lnTo>
                    <a:pt x="1660037" y="420213"/>
                  </a:lnTo>
                  <a:lnTo>
                    <a:pt x="1635243" y="382987"/>
                  </a:lnTo>
                  <a:lnTo>
                    <a:pt x="1608682" y="347094"/>
                  </a:lnTo>
                  <a:lnTo>
                    <a:pt x="1580415" y="312597"/>
                  </a:lnTo>
                  <a:lnTo>
                    <a:pt x="1550505" y="279557"/>
                  </a:lnTo>
                  <a:lnTo>
                    <a:pt x="1519014" y="248038"/>
                  </a:lnTo>
                  <a:lnTo>
                    <a:pt x="1486003" y="218102"/>
                  </a:lnTo>
                  <a:lnTo>
                    <a:pt x="1451536" y="189810"/>
                  </a:lnTo>
                  <a:lnTo>
                    <a:pt x="1415674" y="163225"/>
                  </a:lnTo>
                  <a:lnTo>
                    <a:pt x="1378479" y="138409"/>
                  </a:lnTo>
                  <a:lnTo>
                    <a:pt x="1340014" y="115425"/>
                  </a:lnTo>
                  <a:lnTo>
                    <a:pt x="1300340" y="94334"/>
                  </a:lnTo>
                  <a:lnTo>
                    <a:pt x="1259520" y="75199"/>
                  </a:lnTo>
                  <a:lnTo>
                    <a:pt x="1217617" y="58083"/>
                  </a:lnTo>
                  <a:lnTo>
                    <a:pt x="1174691" y="43046"/>
                  </a:lnTo>
                  <a:lnTo>
                    <a:pt x="1130806" y="30152"/>
                  </a:lnTo>
                  <a:lnTo>
                    <a:pt x="1086023" y="19463"/>
                  </a:lnTo>
                  <a:lnTo>
                    <a:pt x="1040405" y="11041"/>
                  </a:lnTo>
                  <a:lnTo>
                    <a:pt x="994013" y="4948"/>
                  </a:lnTo>
                  <a:lnTo>
                    <a:pt x="946911" y="1247"/>
                  </a:lnTo>
                  <a:lnTo>
                    <a:pt x="899160" y="0"/>
                  </a:lnTo>
                  <a:close/>
                </a:path>
              </a:pathLst>
            </a:custGeom>
            <a:solidFill>
              <a:srgbClr val="0070C0"/>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99" name="object 63"/>
            <p:cNvSpPr/>
            <p:nvPr>
              <p:custDataLst>
                <p:tags r:id="rId25"/>
              </p:custDataLst>
            </p:nvPr>
          </p:nvSpPr>
          <p:spPr>
            <a:xfrm>
              <a:off x="3401568" y="3285744"/>
              <a:ext cx="1798320" cy="1800225"/>
            </a:xfrm>
            <a:custGeom>
              <a:avLst/>
              <a:gdLst/>
              <a:ahLst/>
              <a:cxnLst/>
              <a:rect l="l" t="t" r="r" b="b"/>
              <a:pathLst>
                <a:path w="1798320" h="1800225">
                  <a:moveTo>
                    <a:pt x="0" y="899921"/>
                  </a:moveTo>
                  <a:lnTo>
                    <a:pt x="1246" y="852133"/>
                  </a:lnTo>
                  <a:lnTo>
                    <a:pt x="4944" y="804994"/>
                  </a:lnTo>
                  <a:lnTo>
                    <a:pt x="11031" y="758566"/>
                  </a:lnTo>
                  <a:lnTo>
                    <a:pt x="19445" y="712911"/>
                  </a:lnTo>
                  <a:lnTo>
                    <a:pt x="30124" y="668092"/>
                  </a:lnTo>
                  <a:lnTo>
                    <a:pt x="43006" y="624171"/>
                  </a:lnTo>
                  <a:lnTo>
                    <a:pt x="58029" y="581211"/>
                  </a:lnTo>
                  <a:lnTo>
                    <a:pt x="75130" y="539272"/>
                  </a:lnTo>
                  <a:lnTo>
                    <a:pt x="94247" y="498418"/>
                  </a:lnTo>
                  <a:lnTo>
                    <a:pt x="115319" y="458711"/>
                  </a:lnTo>
                  <a:lnTo>
                    <a:pt x="138282" y="420213"/>
                  </a:lnTo>
                  <a:lnTo>
                    <a:pt x="163076" y="382987"/>
                  </a:lnTo>
                  <a:lnTo>
                    <a:pt x="189637" y="347094"/>
                  </a:lnTo>
                  <a:lnTo>
                    <a:pt x="217904" y="312597"/>
                  </a:lnTo>
                  <a:lnTo>
                    <a:pt x="247814" y="279557"/>
                  </a:lnTo>
                  <a:lnTo>
                    <a:pt x="279305" y="248038"/>
                  </a:lnTo>
                  <a:lnTo>
                    <a:pt x="312316" y="218102"/>
                  </a:lnTo>
                  <a:lnTo>
                    <a:pt x="346783" y="189810"/>
                  </a:lnTo>
                  <a:lnTo>
                    <a:pt x="382645" y="163225"/>
                  </a:lnTo>
                  <a:lnTo>
                    <a:pt x="419840" y="138409"/>
                  </a:lnTo>
                  <a:lnTo>
                    <a:pt x="458305" y="115425"/>
                  </a:lnTo>
                  <a:lnTo>
                    <a:pt x="497979" y="94334"/>
                  </a:lnTo>
                  <a:lnTo>
                    <a:pt x="538799" y="75199"/>
                  </a:lnTo>
                  <a:lnTo>
                    <a:pt x="580702" y="58083"/>
                  </a:lnTo>
                  <a:lnTo>
                    <a:pt x="623628" y="43046"/>
                  </a:lnTo>
                  <a:lnTo>
                    <a:pt x="667513" y="30152"/>
                  </a:lnTo>
                  <a:lnTo>
                    <a:pt x="712296" y="19463"/>
                  </a:lnTo>
                  <a:lnTo>
                    <a:pt x="757914" y="11041"/>
                  </a:lnTo>
                  <a:lnTo>
                    <a:pt x="804306" y="4948"/>
                  </a:lnTo>
                  <a:lnTo>
                    <a:pt x="851408" y="1247"/>
                  </a:lnTo>
                  <a:lnTo>
                    <a:pt x="899160" y="0"/>
                  </a:lnTo>
                  <a:lnTo>
                    <a:pt x="946911" y="1247"/>
                  </a:lnTo>
                  <a:lnTo>
                    <a:pt x="994013" y="4948"/>
                  </a:lnTo>
                  <a:lnTo>
                    <a:pt x="1040405" y="11041"/>
                  </a:lnTo>
                  <a:lnTo>
                    <a:pt x="1086023" y="19463"/>
                  </a:lnTo>
                  <a:lnTo>
                    <a:pt x="1130806" y="30152"/>
                  </a:lnTo>
                  <a:lnTo>
                    <a:pt x="1174691" y="43046"/>
                  </a:lnTo>
                  <a:lnTo>
                    <a:pt x="1217617" y="58083"/>
                  </a:lnTo>
                  <a:lnTo>
                    <a:pt x="1259520" y="75199"/>
                  </a:lnTo>
                  <a:lnTo>
                    <a:pt x="1300340" y="94334"/>
                  </a:lnTo>
                  <a:lnTo>
                    <a:pt x="1340014" y="115425"/>
                  </a:lnTo>
                  <a:lnTo>
                    <a:pt x="1378479" y="138409"/>
                  </a:lnTo>
                  <a:lnTo>
                    <a:pt x="1415674" y="163225"/>
                  </a:lnTo>
                  <a:lnTo>
                    <a:pt x="1451536" y="189810"/>
                  </a:lnTo>
                  <a:lnTo>
                    <a:pt x="1486003" y="218102"/>
                  </a:lnTo>
                  <a:lnTo>
                    <a:pt x="1519014" y="248038"/>
                  </a:lnTo>
                  <a:lnTo>
                    <a:pt x="1550505" y="279557"/>
                  </a:lnTo>
                  <a:lnTo>
                    <a:pt x="1580415" y="312597"/>
                  </a:lnTo>
                  <a:lnTo>
                    <a:pt x="1608682" y="347094"/>
                  </a:lnTo>
                  <a:lnTo>
                    <a:pt x="1635243" y="382987"/>
                  </a:lnTo>
                  <a:lnTo>
                    <a:pt x="1660037" y="420213"/>
                  </a:lnTo>
                  <a:lnTo>
                    <a:pt x="1683000" y="458711"/>
                  </a:lnTo>
                  <a:lnTo>
                    <a:pt x="1704072" y="498418"/>
                  </a:lnTo>
                  <a:lnTo>
                    <a:pt x="1723189" y="539272"/>
                  </a:lnTo>
                  <a:lnTo>
                    <a:pt x="1740290" y="581211"/>
                  </a:lnTo>
                  <a:lnTo>
                    <a:pt x="1755313" y="624171"/>
                  </a:lnTo>
                  <a:lnTo>
                    <a:pt x="1768195" y="668092"/>
                  </a:lnTo>
                  <a:lnTo>
                    <a:pt x="1778874" y="712911"/>
                  </a:lnTo>
                  <a:lnTo>
                    <a:pt x="1787288" y="758566"/>
                  </a:lnTo>
                  <a:lnTo>
                    <a:pt x="1793375" y="804994"/>
                  </a:lnTo>
                  <a:lnTo>
                    <a:pt x="1797073" y="852133"/>
                  </a:lnTo>
                  <a:lnTo>
                    <a:pt x="1798320" y="899921"/>
                  </a:lnTo>
                  <a:lnTo>
                    <a:pt x="1797073" y="947710"/>
                  </a:lnTo>
                  <a:lnTo>
                    <a:pt x="1793375" y="994849"/>
                  </a:lnTo>
                  <a:lnTo>
                    <a:pt x="1787288" y="1041277"/>
                  </a:lnTo>
                  <a:lnTo>
                    <a:pt x="1778874" y="1086932"/>
                  </a:lnTo>
                  <a:lnTo>
                    <a:pt x="1768195" y="1131751"/>
                  </a:lnTo>
                  <a:lnTo>
                    <a:pt x="1755313" y="1175672"/>
                  </a:lnTo>
                  <a:lnTo>
                    <a:pt x="1740290" y="1218632"/>
                  </a:lnTo>
                  <a:lnTo>
                    <a:pt x="1723189" y="1260571"/>
                  </a:lnTo>
                  <a:lnTo>
                    <a:pt x="1704072" y="1301425"/>
                  </a:lnTo>
                  <a:lnTo>
                    <a:pt x="1683000" y="1341132"/>
                  </a:lnTo>
                  <a:lnTo>
                    <a:pt x="1660037" y="1379630"/>
                  </a:lnTo>
                  <a:lnTo>
                    <a:pt x="1635243" y="1416856"/>
                  </a:lnTo>
                  <a:lnTo>
                    <a:pt x="1608682" y="1452749"/>
                  </a:lnTo>
                  <a:lnTo>
                    <a:pt x="1580415" y="1487246"/>
                  </a:lnTo>
                  <a:lnTo>
                    <a:pt x="1550505" y="1520286"/>
                  </a:lnTo>
                  <a:lnTo>
                    <a:pt x="1519014" y="1551805"/>
                  </a:lnTo>
                  <a:lnTo>
                    <a:pt x="1486003" y="1581741"/>
                  </a:lnTo>
                  <a:lnTo>
                    <a:pt x="1451536" y="1610033"/>
                  </a:lnTo>
                  <a:lnTo>
                    <a:pt x="1415674" y="1636618"/>
                  </a:lnTo>
                  <a:lnTo>
                    <a:pt x="1378479" y="1661434"/>
                  </a:lnTo>
                  <a:lnTo>
                    <a:pt x="1340014" y="1684418"/>
                  </a:lnTo>
                  <a:lnTo>
                    <a:pt x="1300340" y="1705509"/>
                  </a:lnTo>
                  <a:lnTo>
                    <a:pt x="1259520" y="1724644"/>
                  </a:lnTo>
                  <a:lnTo>
                    <a:pt x="1217617" y="1741760"/>
                  </a:lnTo>
                  <a:lnTo>
                    <a:pt x="1174691" y="1756797"/>
                  </a:lnTo>
                  <a:lnTo>
                    <a:pt x="1130806" y="1769691"/>
                  </a:lnTo>
                  <a:lnTo>
                    <a:pt x="1086023" y="1780380"/>
                  </a:lnTo>
                  <a:lnTo>
                    <a:pt x="1040405" y="1788802"/>
                  </a:lnTo>
                  <a:lnTo>
                    <a:pt x="994013" y="1794895"/>
                  </a:lnTo>
                  <a:lnTo>
                    <a:pt x="946911" y="1798596"/>
                  </a:lnTo>
                  <a:lnTo>
                    <a:pt x="899160" y="1799843"/>
                  </a:lnTo>
                  <a:lnTo>
                    <a:pt x="851408" y="1798596"/>
                  </a:lnTo>
                  <a:lnTo>
                    <a:pt x="804306" y="1794895"/>
                  </a:lnTo>
                  <a:lnTo>
                    <a:pt x="757914" y="1788802"/>
                  </a:lnTo>
                  <a:lnTo>
                    <a:pt x="712296" y="1780380"/>
                  </a:lnTo>
                  <a:lnTo>
                    <a:pt x="667513" y="1769691"/>
                  </a:lnTo>
                  <a:lnTo>
                    <a:pt x="623628" y="1756797"/>
                  </a:lnTo>
                  <a:lnTo>
                    <a:pt x="580702" y="1741760"/>
                  </a:lnTo>
                  <a:lnTo>
                    <a:pt x="538799" y="1724644"/>
                  </a:lnTo>
                  <a:lnTo>
                    <a:pt x="497979" y="1705509"/>
                  </a:lnTo>
                  <a:lnTo>
                    <a:pt x="458305" y="1684418"/>
                  </a:lnTo>
                  <a:lnTo>
                    <a:pt x="419840" y="1661434"/>
                  </a:lnTo>
                  <a:lnTo>
                    <a:pt x="382645" y="1636618"/>
                  </a:lnTo>
                  <a:lnTo>
                    <a:pt x="346783" y="1610033"/>
                  </a:lnTo>
                  <a:lnTo>
                    <a:pt x="312316" y="1581741"/>
                  </a:lnTo>
                  <a:lnTo>
                    <a:pt x="279305" y="1551805"/>
                  </a:lnTo>
                  <a:lnTo>
                    <a:pt x="247814" y="1520286"/>
                  </a:lnTo>
                  <a:lnTo>
                    <a:pt x="217904" y="1487246"/>
                  </a:lnTo>
                  <a:lnTo>
                    <a:pt x="189637" y="1452749"/>
                  </a:lnTo>
                  <a:lnTo>
                    <a:pt x="163076" y="1416856"/>
                  </a:lnTo>
                  <a:lnTo>
                    <a:pt x="138282" y="1379630"/>
                  </a:lnTo>
                  <a:lnTo>
                    <a:pt x="115319" y="1341132"/>
                  </a:lnTo>
                  <a:lnTo>
                    <a:pt x="94247" y="1301425"/>
                  </a:lnTo>
                  <a:lnTo>
                    <a:pt x="75130" y="1260571"/>
                  </a:lnTo>
                  <a:lnTo>
                    <a:pt x="58029" y="1218632"/>
                  </a:lnTo>
                  <a:lnTo>
                    <a:pt x="43006" y="1175672"/>
                  </a:lnTo>
                  <a:lnTo>
                    <a:pt x="30124" y="1131751"/>
                  </a:lnTo>
                  <a:lnTo>
                    <a:pt x="19445" y="1086932"/>
                  </a:lnTo>
                  <a:lnTo>
                    <a:pt x="11031" y="1041277"/>
                  </a:lnTo>
                  <a:lnTo>
                    <a:pt x="4944" y="994849"/>
                  </a:lnTo>
                  <a:lnTo>
                    <a:pt x="1246" y="947710"/>
                  </a:lnTo>
                  <a:lnTo>
                    <a:pt x="0" y="899921"/>
                  </a:lnTo>
                  <a:close/>
                </a:path>
              </a:pathLst>
            </a:custGeom>
            <a:ln w="12700">
              <a:solidFill>
                <a:srgbClr val="00836C"/>
              </a:solidFill>
            </a:ln>
          </p:spPr>
          <p:txBody>
            <a:bodyPr wrap="square" lIns="0" tIns="0" rIns="0" bIns="0" rtlCol="0"/>
            <a:lstStyle/>
            <a:p>
              <a:endParaRPr b="1">
                <a:solidFill>
                  <a:schemeClr val="dk1"/>
                </a:solidFill>
                <a:latin typeface="黑体" panose="02010609060101010101" charset="-122"/>
                <a:ea typeface="黑体" panose="02010609060101010101" charset="-122"/>
              </a:endParaRPr>
            </a:p>
          </p:txBody>
        </p:sp>
      </p:grpSp>
      <p:sp>
        <p:nvSpPr>
          <p:cNvPr id="100" name="object 68"/>
          <p:cNvSpPr txBox="1"/>
          <p:nvPr/>
        </p:nvSpPr>
        <p:spPr>
          <a:xfrm>
            <a:off x="4176041" y="2912958"/>
            <a:ext cx="382270" cy="22890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FFFFFF"/>
                </a:solidFill>
                <a:latin typeface="黑体" panose="02010609060101010101" charset="-122"/>
                <a:ea typeface="黑体" panose="02010609060101010101" charset="-122"/>
                <a:cs typeface="微软雅黑" panose="020B0503020204020204" pitchFamily="34" charset="-122"/>
              </a:rPr>
              <a:t>物流</a:t>
            </a:r>
            <a:endParaRPr sz="1400" b="1" dirty="0">
              <a:solidFill>
                <a:srgbClr val="FFFFFF"/>
              </a:solidFill>
              <a:latin typeface="黑体" panose="02010609060101010101" charset="-122"/>
              <a:ea typeface="黑体" panose="02010609060101010101" charset="-122"/>
              <a:cs typeface="微软雅黑" panose="020B0503020204020204" pitchFamily="34" charset="-122"/>
            </a:endParaRPr>
          </a:p>
        </p:txBody>
      </p:sp>
      <p:sp>
        <p:nvSpPr>
          <p:cNvPr id="101" name="object 69"/>
          <p:cNvSpPr txBox="1"/>
          <p:nvPr/>
        </p:nvSpPr>
        <p:spPr>
          <a:xfrm>
            <a:off x="3905403" y="4303990"/>
            <a:ext cx="382270" cy="435119"/>
          </a:xfrm>
          <a:prstGeom prst="rect">
            <a:avLst/>
          </a:prstGeom>
        </p:spPr>
        <p:txBody>
          <a:bodyPr vert="horz" wrap="square" lIns="0" tIns="11430" rIns="0" bIns="0" rtlCol="0">
            <a:spAutoFit/>
          </a:bodyPr>
          <a:lstStyle/>
          <a:p>
            <a:pPr marL="102235" marR="5080" indent="-90170">
              <a:lnSpc>
                <a:spcPct val="101000"/>
              </a:lnSpc>
              <a:spcBef>
                <a:spcPts val="90"/>
              </a:spcBef>
            </a:pPr>
            <a:r>
              <a:rPr sz="1400" b="1" dirty="0">
                <a:solidFill>
                  <a:srgbClr val="FFFFFF"/>
                </a:solidFill>
                <a:latin typeface="黑体" panose="02010609060101010101" charset="-122"/>
                <a:ea typeface="黑体" panose="02010609060101010101" charset="-122"/>
                <a:cs typeface="微软雅黑" panose="020B0503020204020204" pitchFamily="34" charset="-122"/>
              </a:rPr>
              <a:t>数据 流</a:t>
            </a:r>
            <a:endParaRPr sz="1400" b="1" dirty="0">
              <a:solidFill>
                <a:srgbClr val="FFFFFF"/>
              </a:solidFill>
              <a:latin typeface="黑体" panose="02010609060101010101" charset="-122"/>
              <a:ea typeface="黑体" panose="02010609060101010101" charset="-122"/>
              <a:cs typeface="微软雅黑" panose="020B0503020204020204" pitchFamily="34" charset="-122"/>
            </a:endParaRPr>
          </a:p>
        </p:txBody>
      </p:sp>
      <p:sp>
        <p:nvSpPr>
          <p:cNvPr id="102" name="object 70"/>
          <p:cNvSpPr txBox="1"/>
          <p:nvPr/>
        </p:nvSpPr>
        <p:spPr>
          <a:xfrm>
            <a:off x="5581804" y="4615216"/>
            <a:ext cx="382905" cy="455295"/>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FFFFFF"/>
                </a:solidFill>
                <a:latin typeface="黑体" panose="02010609060101010101" charset="-122"/>
                <a:ea typeface="黑体" panose="02010609060101010101" charset="-122"/>
                <a:cs typeface="微软雅黑" panose="020B0503020204020204" pitchFamily="34" charset="-122"/>
              </a:rPr>
              <a:t>资金</a:t>
            </a:r>
            <a:endParaRPr sz="1400" b="1">
              <a:solidFill>
                <a:schemeClr val="tx1"/>
              </a:solidFill>
              <a:latin typeface="黑体" panose="02010609060101010101" charset="-122"/>
              <a:ea typeface="黑体" panose="02010609060101010101" charset="-122"/>
              <a:cs typeface="微软雅黑" panose="020B0503020204020204" pitchFamily="34" charset="-122"/>
            </a:endParaRPr>
          </a:p>
          <a:p>
            <a:pPr marL="102870">
              <a:lnSpc>
                <a:spcPct val="100000"/>
              </a:lnSpc>
              <a:spcBef>
                <a:spcPts val="15"/>
              </a:spcBef>
            </a:pPr>
            <a:r>
              <a:rPr sz="1400" b="1" dirty="0">
                <a:solidFill>
                  <a:srgbClr val="FFFFFF"/>
                </a:solidFill>
                <a:latin typeface="黑体" panose="02010609060101010101" charset="-122"/>
                <a:ea typeface="黑体" panose="02010609060101010101" charset="-122"/>
                <a:cs typeface="微软雅黑" panose="020B0503020204020204" pitchFamily="34" charset="-122"/>
              </a:rPr>
              <a:t>流</a:t>
            </a:r>
            <a:endParaRPr sz="1400" b="1" dirty="0">
              <a:solidFill>
                <a:srgbClr val="FFFFFF"/>
              </a:solidFill>
              <a:latin typeface="黑体" panose="02010609060101010101" charset="-122"/>
              <a:ea typeface="黑体" panose="02010609060101010101" charset="-122"/>
              <a:cs typeface="微软雅黑" panose="020B0503020204020204" pitchFamily="34" charset="-122"/>
            </a:endParaRPr>
          </a:p>
        </p:txBody>
      </p:sp>
      <p:sp>
        <p:nvSpPr>
          <p:cNvPr id="103" name="object 71"/>
          <p:cNvSpPr txBox="1"/>
          <p:nvPr/>
        </p:nvSpPr>
        <p:spPr>
          <a:xfrm>
            <a:off x="5832629" y="2998938"/>
            <a:ext cx="382270" cy="435119"/>
          </a:xfrm>
          <a:prstGeom prst="rect">
            <a:avLst/>
          </a:prstGeom>
        </p:spPr>
        <p:txBody>
          <a:bodyPr vert="horz" wrap="square" lIns="0" tIns="11430" rIns="0" bIns="0" rtlCol="0">
            <a:spAutoFit/>
          </a:bodyPr>
          <a:lstStyle/>
          <a:p>
            <a:pPr marL="102235" marR="5080" indent="-90170">
              <a:lnSpc>
                <a:spcPct val="101000"/>
              </a:lnSpc>
              <a:spcBef>
                <a:spcPts val="90"/>
              </a:spcBef>
            </a:pPr>
            <a:r>
              <a:rPr sz="1400" b="1" dirty="0">
                <a:solidFill>
                  <a:srgbClr val="FFFFFF"/>
                </a:solidFill>
                <a:latin typeface="黑体" panose="02010609060101010101" charset="-122"/>
                <a:ea typeface="黑体" panose="02010609060101010101" charset="-122"/>
                <a:cs typeface="微软雅黑" panose="020B0503020204020204" pitchFamily="34" charset="-122"/>
              </a:rPr>
              <a:t>信息 流</a:t>
            </a:r>
            <a:endParaRPr sz="1400" b="1" dirty="0">
              <a:solidFill>
                <a:srgbClr val="FFFFFF"/>
              </a:solidFill>
              <a:latin typeface="黑体" panose="02010609060101010101" charset="-122"/>
              <a:ea typeface="黑体" panose="02010609060101010101" charset="-122"/>
              <a:cs typeface="微软雅黑" panose="020B0503020204020204" pitchFamily="34" charset="-122"/>
            </a:endParaRPr>
          </a:p>
        </p:txBody>
      </p:sp>
      <p:sp>
        <p:nvSpPr>
          <p:cNvPr id="104" name="object 72"/>
          <p:cNvSpPr txBox="1"/>
          <p:nvPr/>
        </p:nvSpPr>
        <p:spPr>
          <a:xfrm>
            <a:off x="4718256" y="3332591"/>
            <a:ext cx="874107" cy="1145826"/>
          </a:xfrm>
          <a:prstGeom prst="rect">
            <a:avLst/>
          </a:prstGeom>
        </p:spPr>
        <p:txBody>
          <a:bodyPr vert="horz" wrap="square" lIns="0" tIns="12065" rIns="0" bIns="0" rtlCol="0">
            <a:spAutoFit/>
          </a:bodyPr>
          <a:lstStyle/>
          <a:p>
            <a:pPr marL="12700">
              <a:lnSpc>
                <a:spcPct val="100000"/>
              </a:lnSpc>
              <a:spcBef>
                <a:spcPts val="95"/>
              </a:spcBef>
            </a:pPr>
            <a:r>
              <a:rPr lang="en-US" altLang="zh-CN" sz="2400" b="1" spc="19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B2B</a:t>
            </a:r>
            <a:endParaRPr lang="en-US" altLang="zh-CN" sz="2400" b="1" spc="19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lnSpc>
                <a:spcPct val="100000"/>
              </a:lnSpc>
              <a:spcBef>
                <a:spcPts val="95"/>
              </a:spcBef>
            </a:pPr>
            <a:r>
              <a:rPr lang="en-US" altLang="zh-CN" sz="2400" b="1" spc="19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400" b="1" spc="19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a:p>
            <a:pPr marL="12700">
              <a:lnSpc>
                <a:spcPct val="100000"/>
              </a:lnSpc>
              <a:spcBef>
                <a:spcPts val="95"/>
              </a:spcBef>
            </a:pPr>
            <a:r>
              <a:rPr lang="en-US" altLang="zh-CN" sz="2400" b="1" spc="19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O2O</a:t>
            </a:r>
            <a:endParaRPr lang="en-US" altLang="zh-CN" sz="2400" b="1" spc="190"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 name="object 28"/>
          <p:cNvSpPr/>
          <p:nvPr>
            <p:custDataLst>
              <p:tags r:id="rId26"/>
            </p:custDataLst>
          </p:nvPr>
        </p:nvSpPr>
        <p:spPr>
          <a:xfrm flipV="1">
            <a:off x="3267609" y="3059389"/>
            <a:ext cx="477902" cy="239395"/>
          </a:xfrm>
          <a:custGeom>
            <a:avLst/>
            <a:gdLst/>
            <a:ahLst/>
            <a:cxnLst/>
            <a:rect l="l" t="t" r="r" b="b"/>
            <a:pathLst>
              <a:path w="324485" h="212089">
                <a:moveTo>
                  <a:pt x="244265" y="33700"/>
                </a:moveTo>
                <a:lnTo>
                  <a:pt x="0" y="187833"/>
                </a:lnTo>
                <a:lnTo>
                  <a:pt x="15239" y="212090"/>
                </a:lnTo>
                <a:lnTo>
                  <a:pt x="259519" y="57827"/>
                </a:lnTo>
                <a:lnTo>
                  <a:pt x="244265" y="33700"/>
                </a:lnTo>
                <a:close/>
              </a:path>
              <a:path w="324485" h="212089">
                <a:moveTo>
                  <a:pt x="308640" y="26035"/>
                </a:moveTo>
                <a:lnTo>
                  <a:pt x="256412" y="26035"/>
                </a:lnTo>
                <a:lnTo>
                  <a:pt x="271652" y="50165"/>
                </a:lnTo>
                <a:lnTo>
                  <a:pt x="259519" y="57827"/>
                </a:lnTo>
                <a:lnTo>
                  <a:pt x="274827" y="82042"/>
                </a:lnTo>
                <a:lnTo>
                  <a:pt x="308640" y="26035"/>
                </a:lnTo>
                <a:close/>
              </a:path>
              <a:path w="324485" h="212089">
                <a:moveTo>
                  <a:pt x="256412" y="26035"/>
                </a:moveTo>
                <a:lnTo>
                  <a:pt x="244265" y="33700"/>
                </a:lnTo>
                <a:lnTo>
                  <a:pt x="259519" y="57827"/>
                </a:lnTo>
                <a:lnTo>
                  <a:pt x="271652" y="50165"/>
                </a:lnTo>
                <a:lnTo>
                  <a:pt x="256412" y="26035"/>
                </a:lnTo>
                <a:close/>
              </a:path>
              <a:path w="324485" h="212089">
                <a:moveTo>
                  <a:pt x="324357" y="0"/>
                </a:moveTo>
                <a:lnTo>
                  <a:pt x="228981" y="9525"/>
                </a:lnTo>
                <a:lnTo>
                  <a:pt x="244265" y="33700"/>
                </a:lnTo>
                <a:lnTo>
                  <a:pt x="256412" y="26035"/>
                </a:lnTo>
                <a:lnTo>
                  <a:pt x="308640" y="26035"/>
                </a:lnTo>
                <a:lnTo>
                  <a:pt x="324357" y="0"/>
                </a:lnTo>
                <a:close/>
              </a:path>
            </a:pathLst>
          </a:custGeom>
          <a:solidFill>
            <a:srgbClr val="000000"/>
          </a:solidFill>
        </p:spPr>
        <p:txBody>
          <a:bodyPr wrap="square" lIns="0" tIns="0" rIns="0" bIns="0" rtlCol="0"/>
          <a:lstStyle/>
          <a:p>
            <a:endParaRPr b="1">
              <a:solidFill>
                <a:schemeClr val="dk1"/>
              </a:solidFill>
              <a:latin typeface="黑体" panose="02010609060101010101" charset="-122"/>
              <a:ea typeface="黑体" panose="02010609060101010101" charset="-122"/>
            </a:endParaRPr>
          </a:p>
        </p:txBody>
      </p:sp>
      <p:sp>
        <p:nvSpPr>
          <p:cNvPr id="106" name="object 41"/>
          <p:cNvSpPr/>
          <p:nvPr>
            <p:custDataLst>
              <p:tags r:id="rId27"/>
            </p:custDataLst>
          </p:nvPr>
        </p:nvSpPr>
        <p:spPr>
          <a:xfrm>
            <a:off x="6891260" y="3851992"/>
            <a:ext cx="1117600" cy="664845"/>
          </a:xfrm>
          <a:custGeom>
            <a:avLst/>
            <a:gdLst/>
            <a:ahLst/>
            <a:cxnLst/>
            <a:rect l="l" t="t" r="r" b="b"/>
            <a:pathLst>
              <a:path w="1117600" h="664845">
                <a:moveTo>
                  <a:pt x="558546" y="0"/>
                </a:moveTo>
                <a:lnTo>
                  <a:pt x="497685" y="1949"/>
                </a:lnTo>
                <a:lnTo>
                  <a:pt x="438722" y="7661"/>
                </a:lnTo>
                <a:lnTo>
                  <a:pt x="381999" y="16934"/>
                </a:lnTo>
                <a:lnTo>
                  <a:pt x="327856" y="29566"/>
                </a:lnTo>
                <a:lnTo>
                  <a:pt x="276634" y="45353"/>
                </a:lnTo>
                <a:lnTo>
                  <a:pt x="228673" y="64093"/>
                </a:lnTo>
                <a:lnTo>
                  <a:pt x="184314" y="85584"/>
                </a:lnTo>
                <a:lnTo>
                  <a:pt x="143897" y="109623"/>
                </a:lnTo>
                <a:lnTo>
                  <a:pt x="107765" y="136007"/>
                </a:lnTo>
                <a:lnTo>
                  <a:pt x="76256" y="164535"/>
                </a:lnTo>
                <a:lnTo>
                  <a:pt x="49712" y="195003"/>
                </a:lnTo>
                <a:lnTo>
                  <a:pt x="28474" y="227210"/>
                </a:lnTo>
                <a:lnTo>
                  <a:pt x="3277" y="296026"/>
                </a:lnTo>
                <a:lnTo>
                  <a:pt x="0" y="332231"/>
                </a:lnTo>
                <a:lnTo>
                  <a:pt x="3277" y="368437"/>
                </a:lnTo>
                <a:lnTo>
                  <a:pt x="28474" y="437253"/>
                </a:lnTo>
                <a:lnTo>
                  <a:pt x="49712" y="469460"/>
                </a:lnTo>
                <a:lnTo>
                  <a:pt x="76256" y="499928"/>
                </a:lnTo>
                <a:lnTo>
                  <a:pt x="107765" y="528456"/>
                </a:lnTo>
                <a:lnTo>
                  <a:pt x="143897" y="554840"/>
                </a:lnTo>
                <a:lnTo>
                  <a:pt x="184314" y="578879"/>
                </a:lnTo>
                <a:lnTo>
                  <a:pt x="228673" y="600370"/>
                </a:lnTo>
                <a:lnTo>
                  <a:pt x="276634" y="619110"/>
                </a:lnTo>
                <a:lnTo>
                  <a:pt x="327856" y="634897"/>
                </a:lnTo>
                <a:lnTo>
                  <a:pt x="381999" y="647529"/>
                </a:lnTo>
                <a:lnTo>
                  <a:pt x="438722" y="656802"/>
                </a:lnTo>
                <a:lnTo>
                  <a:pt x="497685" y="662514"/>
                </a:lnTo>
                <a:lnTo>
                  <a:pt x="558546" y="664463"/>
                </a:lnTo>
                <a:lnTo>
                  <a:pt x="619406" y="662514"/>
                </a:lnTo>
                <a:lnTo>
                  <a:pt x="678369" y="656802"/>
                </a:lnTo>
                <a:lnTo>
                  <a:pt x="735092" y="647529"/>
                </a:lnTo>
                <a:lnTo>
                  <a:pt x="789235" y="634897"/>
                </a:lnTo>
                <a:lnTo>
                  <a:pt x="840457" y="619110"/>
                </a:lnTo>
                <a:lnTo>
                  <a:pt x="888418" y="600370"/>
                </a:lnTo>
                <a:lnTo>
                  <a:pt x="932777" y="578879"/>
                </a:lnTo>
                <a:lnTo>
                  <a:pt x="973194" y="554840"/>
                </a:lnTo>
                <a:lnTo>
                  <a:pt x="1009326" y="528456"/>
                </a:lnTo>
                <a:lnTo>
                  <a:pt x="1040835" y="499928"/>
                </a:lnTo>
                <a:lnTo>
                  <a:pt x="1067379" y="469460"/>
                </a:lnTo>
                <a:lnTo>
                  <a:pt x="1088617" y="437253"/>
                </a:lnTo>
                <a:lnTo>
                  <a:pt x="1113814" y="368437"/>
                </a:lnTo>
                <a:lnTo>
                  <a:pt x="1117092" y="332231"/>
                </a:lnTo>
                <a:lnTo>
                  <a:pt x="1113814" y="296026"/>
                </a:lnTo>
                <a:lnTo>
                  <a:pt x="1088617" y="227210"/>
                </a:lnTo>
                <a:lnTo>
                  <a:pt x="1067379" y="195003"/>
                </a:lnTo>
                <a:lnTo>
                  <a:pt x="1040835" y="164535"/>
                </a:lnTo>
                <a:lnTo>
                  <a:pt x="1009326" y="136007"/>
                </a:lnTo>
                <a:lnTo>
                  <a:pt x="973194" y="109623"/>
                </a:lnTo>
                <a:lnTo>
                  <a:pt x="932777" y="85584"/>
                </a:lnTo>
                <a:lnTo>
                  <a:pt x="888418" y="64093"/>
                </a:lnTo>
                <a:lnTo>
                  <a:pt x="840457" y="45353"/>
                </a:lnTo>
                <a:lnTo>
                  <a:pt x="789235" y="29566"/>
                </a:lnTo>
                <a:lnTo>
                  <a:pt x="735092" y="16934"/>
                </a:lnTo>
                <a:lnTo>
                  <a:pt x="678369" y="7661"/>
                </a:lnTo>
                <a:lnTo>
                  <a:pt x="619406" y="1949"/>
                </a:lnTo>
                <a:lnTo>
                  <a:pt x="558546" y="0"/>
                </a:lnTo>
                <a:close/>
              </a:path>
            </a:pathLst>
          </a:custGeom>
          <a:solidFill>
            <a:srgbClr val="00B495"/>
          </a:solidFill>
        </p:spPr>
        <p:txBody>
          <a:bodyPr wrap="square" lIns="0" tIns="0" rIns="0" bIns="0" rtlCol="0"/>
          <a:lstStyle/>
          <a:p>
            <a:endParaRPr sz="1600" b="1">
              <a:solidFill>
                <a:schemeClr val="dk1"/>
              </a:solidFill>
              <a:latin typeface="黑体" panose="02010609060101010101" charset="-122"/>
              <a:ea typeface="黑体" panose="02010609060101010101" charset="-122"/>
            </a:endParaRPr>
          </a:p>
        </p:txBody>
      </p:sp>
      <p:sp>
        <p:nvSpPr>
          <p:cNvPr id="107" name="object 43"/>
          <p:cNvSpPr txBox="1"/>
          <p:nvPr/>
        </p:nvSpPr>
        <p:spPr>
          <a:xfrm>
            <a:off x="7130188" y="3899792"/>
            <a:ext cx="1314450" cy="505267"/>
          </a:xfrm>
          <a:prstGeom prst="rect">
            <a:avLst/>
          </a:prstGeom>
        </p:spPr>
        <p:txBody>
          <a:bodyPr vert="horz" wrap="square" lIns="0" tIns="12700" rIns="0" bIns="0" rtlCol="0">
            <a:spAutoFit/>
          </a:bodyPr>
          <a:lstStyle/>
          <a:p>
            <a:pPr marL="36195" marR="811530">
              <a:lnSpc>
                <a:spcPct val="100000"/>
              </a:lnSpc>
              <a:spcBef>
                <a:spcPts val="100"/>
              </a:spcBef>
            </a:pPr>
            <a:r>
              <a:rPr lang="zh-CN" altLang="en-US" sz="1600" b="1" dirty="0">
                <a:solidFill>
                  <a:srgbClr val="FFFFFF"/>
                </a:solidFill>
                <a:latin typeface="微软雅黑" panose="020B0503020204020204" pitchFamily="34" charset="-122"/>
                <a:cs typeface="微软雅黑" panose="020B0503020204020204" pitchFamily="34" charset="-122"/>
              </a:rPr>
              <a:t>投行机构</a:t>
            </a:r>
            <a:endParaRPr lang="zh-CN" altLang="en-US" sz="1600" b="1" dirty="0">
              <a:solidFill>
                <a:srgbClr val="FFFFFF"/>
              </a:solidFill>
              <a:latin typeface="微软雅黑" panose="020B0503020204020204" pitchFamily="34" charset="-122"/>
              <a:cs typeface="微软雅黑" panose="020B0503020204020204" pitchFamily="34" charset="-122"/>
            </a:endParaRPr>
          </a:p>
        </p:txBody>
      </p:sp>
      <p:sp>
        <p:nvSpPr>
          <p:cNvPr id="108" name="object 43"/>
          <p:cNvSpPr txBox="1"/>
          <p:nvPr/>
        </p:nvSpPr>
        <p:spPr>
          <a:xfrm>
            <a:off x="7172606" y="4702751"/>
            <a:ext cx="1314450" cy="505267"/>
          </a:xfrm>
          <a:prstGeom prst="rect">
            <a:avLst/>
          </a:prstGeom>
        </p:spPr>
        <p:txBody>
          <a:bodyPr vert="horz" wrap="square" lIns="0" tIns="12700" rIns="0" bIns="0" rtlCol="0">
            <a:spAutoFit/>
          </a:bodyPr>
          <a:lstStyle/>
          <a:p>
            <a:pPr marL="36195" marR="811530">
              <a:lnSpc>
                <a:spcPct val="100000"/>
              </a:lnSpc>
              <a:spcBef>
                <a:spcPts val="100"/>
              </a:spcBef>
            </a:pPr>
            <a:r>
              <a:rPr lang="zh-CN" altLang="en-US" sz="1600" b="1" dirty="0">
                <a:solidFill>
                  <a:srgbClr val="FFFFFF"/>
                </a:solidFill>
                <a:latin typeface="微软雅黑" panose="020B0503020204020204" pitchFamily="34" charset="-122"/>
                <a:cs typeface="微软雅黑" panose="020B0503020204020204" pitchFamily="34" charset="-122"/>
              </a:rPr>
              <a:t>金融机构</a:t>
            </a:r>
            <a:endParaRPr lang="zh-CN" altLang="en-US" sz="1600" b="1" dirty="0">
              <a:solidFill>
                <a:srgbClr val="FFFFFF"/>
              </a:solidFill>
              <a:latin typeface="微软雅黑" panose="020B0503020204020204" pitchFamily="34" charset="-122"/>
              <a:cs typeface="微软雅黑" panose="020B0503020204020204" pitchFamily="34" charset="-122"/>
            </a:endParaRPr>
          </a:p>
        </p:txBody>
      </p:sp>
      <p:cxnSp>
        <p:nvCxnSpPr>
          <p:cNvPr id="109" name="直接连接符 108"/>
          <p:cNvCxnSpPr>
            <a:endCxn id="107" idx="3"/>
          </p:cNvCxnSpPr>
          <p:nvPr>
            <p:custDataLst>
              <p:tags r:id="rId28"/>
            </p:custDataLst>
          </p:nvPr>
        </p:nvCxnSpPr>
        <p:spPr>
          <a:xfrm flipV="1">
            <a:off x="8007630" y="4152426"/>
            <a:ext cx="437008" cy="25770"/>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sp>
        <p:nvSpPr>
          <p:cNvPr id="110" name="箭头: 右 109"/>
          <p:cNvSpPr/>
          <p:nvPr>
            <p:custDataLst>
              <p:tags r:id="rId29"/>
            </p:custDataLst>
          </p:nvPr>
        </p:nvSpPr>
        <p:spPr>
          <a:xfrm>
            <a:off x="8449171" y="3636394"/>
            <a:ext cx="500708" cy="410415"/>
          </a:xfrm>
          <a:prstGeom prst="rightArrow">
            <a:avLst/>
          </a:prstGeom>
          <a:solidFill>
            <a:schemeClr val="accent1"/>
          </a:solidFill>
          <a:ln>
            <a:solidFill>
              <a:schemeClr val="accent1">
                <a:shade val="50000"/>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111" name="直接箭头连接符 110"/>
          <p:cNvCxnSpPr/>
          <p:nvPr>
            <p:custDataLst>
              <p:tags r:id="rId30"/>
            </p:custDataLst>
          </p:nvPr>
        </p:nvCxnSpPr>
        <p:spPr>
          <a:xfrm flipH="1" flipV="1">
            <a:off x="6429990" y="4699653"/>
            <a:ext cx="530319" cy="134746"/>
          </a:xfrm>
          <a:prstGeom prst="straightConnector1">
            <a:avLst/>
          </a:prstGeom>
          <a:ln w="38100">
            <a:solidFill>
              <a:schemeClr val="dk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直接连接符 111"/>
          <p:cNvCxnSpPr/>
          <p:nvPr>
            <p:custDataLst>
              <p:tags r:id="rId31"/>
            </p:custDataLst>
          </p:nvPr>
        </p:nvCxnSpPr>
        <p:spPr>
          <a:xfrm flipH="1" flipV="1">
            <a:off x="7979820" y="5016967"/>
            <a:ext cx="431287" cy="20195"/>
          </a:xfrm>
          <a:prstGeom prst="line">
            <a:avLst/>
          </a:prstGeom>
          <a:ln>
            <a:solidFill>
              <a:schemeClr val="dk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a:stCxn id="114" idx="1"/>
          </p:cNvCxnSpPr>
          <p:nvPr>
            <p:custDataLst>
              <p:tags r:id="rId32"/>
            </p:custDataLst>
          </p:nvPr>
        </p:nvCxnSpPr>
        <p:spPr>
          <a:xfrm>
            <a:off x="8949880" y="2617546"/>
            <a:ext cx="0" cy="265251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4" name="箭头: 右 113"/>
          <p:cNvSpPr/>
          <p:nvPr>
            <p:custDataLst>
              <p:tags r:id="rId33"/>
            </p:custDataLst>
          </p:nvPr>
        </p:nvSpPr>
        <p:spPr>
          <a:xfrm>
            <a:off x="8949880" y="2436972"/>
            <a:ext cx="462824" cy="361148"/>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5" name="箭头: 右 114"/>
          <p:cNvSpPr/>
          <p:nvPr>
            <p:custDataLst>
              <p:tags r:id="rId34"/>
            </p:custDataLst>
          </p:nvPr>
        </p:nvSpPr>
        <p:spPr>
          <a:xfrm>
            <a:off x="8961636" y="5046563"/>
            <a:ext cx="462824" cy="445519"/>
          </a:xfrm>
          <a:prstGeom prst="rightArrow">
            <a:avLst/>
          </a:prstGeom>
          <a:solidFill>
            <a:schemeClr val="accent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6" name="矩形 115"/>
          <p:cNvSpPr/>
          <p:nvPr>
            <p:custDataLst>
              <p:tags r:id="rId35"/>
            </p:custDataLst>
          </p:nvPr>
        </p:nvSpPr>
        <p:spPr>
          <a:xfrm>
            <a:off x="9412703" y="1706337"/>
            <a:ext cx="576526" cy="1926206"/>
          </a:xfrm>
          <a:prstGeom prst="rect">
            <a:avLst/>
          </a:prstGeom>
          <a:solidFill>
            <a:schemeClr val="accent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lt1"/>
                </a:solidFill>
              </a:rPr>
              <a:t>五大战略价值</a:t>
            </a:r>
            <a:endParaRPr lang="zh-CN" altLang="en-US" b="1" dirty="0">
              <a:solidFill>
                <a:schemeClr val="lt1"/>
              </a:solidFill>
            </a:endParaRPr>
          </a:p>
        </p:txBody>
      </p:sp>
      <p:sp>
        <p:nvSpPr>
          <p:cNvPr id="117" name="矩形 116"/>
          <p:cNvSpPr/>
          <p:nvPr>
            <p:custDataLst>
              <p:tags r:id="rId36"/>
            </p:custDataLst>
          </p:nvPr>
        </p:nvSpPr>
        <p:spPr>
          <a:xfrm>
            <a:off x="9430829" y="4303990"/>
            <a:ext cx="588446" cy="1868576"/>
          </a:xfrm>
          <a:prstGeom prst="rect">
            <a:avLst/>
          </a:prstGeom>
          <a:solidFill>
            <a:schemeClr val="accent2"/>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lt1"/>
                </a:solidFill>
              </a:rPr>
              <a:t>六大经济价值</a:t>
            </a:r>
            <a:endParaRPr lang="zh-CN" altLang="en-US" b="1" dirty="0">
              <a:solidFill>
                <a:schemeClr val="lt1"/>
              </a:solidFill>
            </a:endParaRP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占位符 1"/>
          <p:cNvSpPr>
            <a:spLocks noGrp="1"/>
          </p:cNvSpPr>
          <p:nvPr>
            <p:ph type="body" sz="quarter" idx="10"/>
          </p:nvPr>
        </p:nvSpPr>
        <p:spPr>
          <a:xfrm>
            <a:off x="1263691" y="224976"/>
            <a:ext cx="7790229" cy="478155"/>
          </a:xfrm>
        </p:spPr>
        <p:txBody>
          <a:bodyPr/>
          <a:lstStyle/>
          <a:p>
            <a:r>
              <a:rPr lang="en-US" altLang="zh-CN" sz="2800" dirty="0">
                <a:solidFill>
                  <a:schemeClr val="accent1"/>
                </a:solidFill>
                <a:effectLst>
                  <a:glow>
                    <a:schemeClr val="bg1">
                      <a:alpha val="40000"/>
                    </a:schemeClr>
                  </a:glow>
                </a:effectLst>
                <a:latin typeface="+mn-lt"/>
                <a:ea typeface="+mn-ea"/>
                <a:cs typeface="+mn-cs"/>
                <a:sym typeface="+mn-ea"/>
              </a:rPr>
              <a:t>2.10 </a:t>
            </a:r>
            <a:r>
              <a:rPr lang="zh-CN" altLang="en-US" sz="2800" dirty="0">
                <a:solidFill>
                  <a:schemeClr val="accent1"/>
                </a:solidFill>
                <a:effectLst>
                  <a:glow>
                    <a:schemeClr val="bg1">
                      <a:alpha val="40000"/>
                    </a:schemeClr>
                  </a:glow>
                </a:effectLst>
                <a:latin typeface="+mj-ea"/>
                <a:ea typeface="+mn-ea"/>
                <a:cs typeface="+mj-ea"/>
                <a:sym typeface="微软雅黑" panose="020B0503020204020204" pitchFamily="34" charset="-122"/>
              </a:rPr>
              <a:t>龙头企业（链主）衍生效益</a:t>
            </a:r>
            <a:endParaRPr lang="zh-CN" altLang="en-US" sz="2800" dirty="0">
              <a:solidFill>
                <a:schemeClr val="accent1"/>
              </a:solidFill>
              <a:effectLst>
                <a:glow>
                  <a:schemeClr val="bg1">
                    <a:alpha val="40000"/>
                  </a:schemeClr>
                </a:glow>
              </a:effectLst>
              <a:latin typeface="+mj-ea"/>
              <a:ea typeface="+mn-ea"/>
              <a:cs typeface="+mj-ea"/>
              <a:sym typeface="微软雅黑" panose="020B0503020204020204" pitchFamily="34" charset="-122"/>
            </a:endParaRPr>
          </a:p>
        </p:txBody>
      </p:sp>
      <p:sp>
        <p:nvSpPr>
          <p:cNvPr id="82" name="object 29"/>
          <p:cNvSpPr/>
          <p:nvPr>
            <p:custDataLst>
              <p:tags r:id="rId1"/>
            </p:custDataLst>
          </p:nvPr>
        </p:nvSpPr>
        <p:spPr>
          <a:xfrm>
            <a:off x="0" y="6719315"/>
            <a:ext cx="12192000" cy="139065"/>
          </a:xfrm>
          <a:custGeom>
            <a:avLst/>
            <a:gdLst/>
            <a:ahLst/>
            <a:cxnLst/>
            <a:rect l="l" t="t" r="r" b="b"/>
            <a:pathLst>
              <a:path w="12192000" h="139065">
                <a:moveTo>
                  <a:pt x="12192000" y="138681"/>
                </a:moveTo>
                <a:lnTo>
                  <a:pt x="12192000" y="0"/>
                </a:lnTo>
                <a:lnTo>
                  <a:pt x="0" y="0"/>
                </a:lnTo>
                <a:lnTo>
                  <a:pt x="0" y="138681"/>
                </a:lnTo>
                <a:lnTo>
                  <a:pt x="12192000" y="138681"/>
                </a:lnTo>
                <a:close/>
              </a:path>
            </a:pathLst>
          </a:custGeom>
          <a:solidFill>
            <a:srgbClr val="1B767A"/>
          </a:solidFill>
        </p:spPr>
        <p:txBody>
          <a:bodyPr wrap="square" lIns="0" tIns="0" rIns="0" bIns="0" rtlCol="0"/>
          <a:lstStyle/>
          <a:p>
            <a:endParaRPr>
              <a:solidFill>
                <a:schemeClr val="dk1"/>
              </a:solidFill>
            </a:endParaRPr>
          </a:p>
        </p:txBody>
      </p:sp>
      <p:grpSp>
        <p:nvGrpSpPr>
          <p:cNvPr id="7" name="组合 6"/>
          <p:cNvGrpSpPr/>
          <p:nvPr/>
        </p:nvGrpSpPr>
        <p:grpSpPr>
          <a:xfrm>
            <a:off x="695898" y="1660224"/>
            <a:ext cx="10451794" cy="3981330"/>
            <a:chOff x="431117" y="1477781"/>
            <a:chExt cx="11113556" cy="4233410"/>
          </a:xfrm>
        </p:grpSpPr>
        <p:sp>
          <p:nvSpPr>
            <p:cNvPr id="9" name="文本框 60"/>
            <p:cNvSpPr txBox="1"/>
            <p:nvPr>
              <p:custDataLst>
                <p:tags r:id="rId2"/>
              </p:custDataLst>
            </p:nvPr>
          </p:nvSpPr>
          <p:spPr>
            <a:xfrm>
              <a:off x="431117" y="1477781"/>
              <a:ext cx="3737612" cy="1260374"/>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solidFill>
                    <a:schemeClr val="dk1"/>
                  </a:solidFill>
                  <a:latin typeface="微软雅黑" panose="020B0503020204020204" pitchFamily="34" charset="-122"/>
                  <a:ea typeface="微软雅黑" panose="020B0503020204020204" pitchFamily="34" charset="-122"/>
                </a:rPr>
                <a:t>发起产业整合平台</a:t>
              </a:r>
              <a:endParaRPr lang="zh-CN" altLang="en-US" sz="1400" dirty="0">
                <a:solidFill>
                  <a:schemeClr val="dk1"/>
                </a:solidFill>
                <a:latin typeface="微软雅黑" panose="020B0503020204020204" pitchFamily="34" charset="-122"/>
                <a:ea typeface="微软雅黑" panose="020B0503020204020204" pitchFamily="34" charset="-122"/>
              </a:endParaRPr>
            </a:p>
            <a:p>
              <a:pPr algn="r">
                <a:lnSpc>
                  <a:spcPct val="130000"/>
                </a:lnSpc>
              </a:pPr>
              <a:r>
                <a:rPr lang="zh-CN" altLang="en-US" sz="1400" dirty="0">
                  <a:solidFill>
                    <a:schemeClr val="dk1"/>
                  </a:solidFill>
                  <a:latin typeface="微软雅黑" panose="020B0503020204020204" pitchFamily="34" charset="-122"/>
                  <a:ea typeface="微软雅黑" panose="020B0503020204020204" pitchFamily="34" charset="-122"/>
                </a:rPr>
                <a:t>推进行业供给侧结构性改革</a:t>
              </a:r>
              <a:endParaRPr lang="zh-CN" altLang="en-US" sz="1400" dirty="0">
                <a:solidFill>
                  <a:schemeClr val="dk1"/>
                </a:solidFill>
                <a:latin typeface="微软雅黑" panose="020B0503020204020204" pitchFamily="34" charset="-122"/>
                <a:ea typeface="微软雅黑" panose="020B0503020204020204" pitchFamily="34" charset="-122"/>
              </a:endParaRPr>
            </a:p>
            <a:p>
              <a:pPr algn="r">
                <a:lnSpc>
                  <a:spcPct val="130000"/>
                </a:lnSpc>
              </a:pPr>
              <a:r>
                <a:rPr lang="zh-CN" altLang="en-US" sz="1400" dirty="0">
                  <a:solidFill>
                    <a:schemeClr val="dk1"/>
                  </a:solidFill>
                  <a:latin typeface="微软雅黑" panose="020B0503020204020204" pitchFamily="34" charset="-122"/>
                  <a:ea typeface="微软雅黑" panose="020B0503020204020204" pitchFamily="34" charset="-122"/>
                </a:rPr>
                <a:t>吸引市、省、中央级权威媒体报道</a:t>
              </a:r>
              <a:endParaRPr lang="zh-CN" altLang="en-US" sz="1400" dirty="0">
                <a:solidFill>
                  <a:schemeClr val="dk1"/>
                </a:solidFill>
                <a:latin typeface="微软雅黑" panose="020B0503020204020204" pitchFamily="34" charset="-122"/>
                <a:ea typeface="微软雅黑" panose="020B0503020204020204" pitchFamily="34" charset="-122"/>
              </a:endParaRPr>
            </a:p>
            <a:p>
              <a:pPr algn="r">
                <a:lnSpc>
                  <a:spcPct val="130000"/>
                </a:lnSpc>
              </a:pPr>
              <a:r>
                <a:rPr lang="zh-CN" altLang="en-US" sz="1400" dirty="0">
                  <a:solidFill>
                    <a:schemeClr val="dk1"/>
                  </a:solidFill>
                  <a:latin typeface="微软雅黑" panose="020B0503020204020204" pitchFamily="34" charset="-122"/>
                  <a:ea typeface="微软雅黑" panose="020B0503020204020204" pitchFamily="34" charset="-122"/>
                </a:rPr>
                <a:t>增加主流媒体曝光度，大幅提升品牌价值</a:t>
              </a:r>
              <a:endParaRPr lang="zh-CN" altLang="en-US" sz="1400" dirty="0">
                <a:solidFill>
                  <a:schemeClr val="dk1"/>
                </a:solidFill>
                <a:latin typeface="微软雅黑" panose="020B0503020204020204" pitchFamily="34" charset="-122"/>
                <a:ea typeface="微软雅黑" panose="020B0503020204020204" pitchFamily="34" charset="-122"/>
              </a:endParaRPr>
            </a:p>
          </p:txBody>
        </p:sp>
        <p:sp>
          <p:nvSpPr>
            <p:cNvPr id="10" name="文本框 64"/>
            <p:cNvSpPr txBox="1"/>
            <p:nvPr/>
          </p:nvSpPr>
          <p:spPr>
            <a:xfrm>
              <a:off x="8942442" y="3153875"/>
              <a:ext cx="2602231" cy="905248"/>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产业整合平台可以有效的</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聚焦众多跨行业的精英</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为行业发展做出贡献</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11" name="Freeform 3"/>
            <p:cNvSpPr/>
            <p:nvPr>
              <p:custDataLst>
                <p:tags r:id="rId3"/>
              </p:custDataLst>
            </p:nvPr>
          </p:nvSpPr>
          <p:spPr>
            <a:xfrm>
              <a:off x="6151249" y="1619251"/>
              <a:ext cx="1804671" cy="152146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lumMod val="40000"/>
                <a:lumOff val="60000"/>
              </a:schemeClr>
            </a:solidFill>
            <a:ln w="12700" cap="flat" cmpd="sng" algn="ctr">
              <a:noFill/>
              <a:prstDash val="solid"/>
              <a:miter lim="800000"/>
            </a:ln>
            <a:effectLst/>
          </p:spPr>
          <p:txBody>
            <a:bodyPr spcFirstLastPara="0" vert="horz" wrap="square" lIns="398051" tIns="438741" rIns="398051" bIns="438741" numCol="1" spcCol="1270" anchor="ctr" anchorCtr="0">
              <a:no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defTabSz="1466850">
                <a:lnSpc>
                  <a:spcPct val="90000"/>
                </a:lnSpc>
                <a:spcBef>
                  <a:spcPct val="0"/>
                </a:spcBef>
                <a:spcAft>
                  <a:spcPct val="35000"/>
                </a:spcAft>
                <a:defRPr/>
              </a:pPr>
              <a:r>
                <a:rPr lang="zh-CN" altLang="en-GB" sz="1600" b="1">
                  <a:solidFill>
                    <a:sysClr val="windowText" lastClr="000000"/>
                  </a:solidFill>
                  <a:latin typeface="微软雅黑" panose="020B0503020204020204" pitchFamily="34" charset="-122"/>
                  <a:ea typeface="微软雅黑" panose="020B0503020204020204" pitchFamily="34" charset="-122"/>
                </a:rPr>
                <a:t>推动企业</a:t>
              </a:r>
              <a:endParaRPr lang="zh-CN" altLang="en-GB" sz="1600" b="1">
                <a:solidFill>
                  <a:sysClr val="windowText" lastClr="000000"/>
                </a:solidFill>
                <a:latin typeface="微软雅黑" panose="020B0503020204020204" pitchFamily="34" charset="-122"/>
                <a:ea typeface="微软雅黑" panose="020B0503020204020204" pitchFamily="34" charset="-122"/>
              </a:endParaRPr>
            </a:p>
            <a:p>
              <a:pPr algn="ctr" defTabSz="1466850">
                <a:lnSpc>
                  <a:spcPct val="90000"/>
                </a:lnSpc>
                <a:spcBef>
                  <a:spcPct val="0"/>
                </a:spcBef>
                <a:spcAft>
                  <a:spcPct val="35000"/>
                </a:spcAft>
                <a:defRPr/>
              </a:pPr>
              <a:r>
                <a:rPr lang="zh-CN" altLang="en-GB" sz="1600" b="1">
                  <a:solidFill>
                    <a:sysClr val="windowText" lastClr="000000"/>
                  </a:solidFill>
                  <a:latin typeface="微软雅黑" panose="020B0503020204020204" pitchFamily="34" charset="-122"/>
                  <a:ea typeface="微软雅黑" panose="020B0503020204020204" pitchFamily="34" charset="-122"/>
                </a:rPr>
                <a:t>转型</a:t>
              </a:r>
              <a:endParaRPr lang="zh-CN" altLang="en-GB" sz="1600" b="1">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4"/>
            <p:cNvSpPr/>
            <p:nvPr/>
          </p:nvSpPr>
          <p:spPr>
            <a:xfrm>
              <a:off x="4505963" y="1606551"/>
              <a:ext cx="1555751" cy="152146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5B9BD5">
                <a:lumMod val="40000"/>
                <a:lumOff val="60000"/>
              </a:srgbClr>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defTabSz="1600200">
                <a:lnSpc>
                  <a:spcPct val="90000"/>
                </a:lnSpc>
                <a:spcBef>
                  <a:spcPct val="0"/>
                </a:spcBef>
                <a:spcAft>
                  <a:spcPct val="35000"/>
                </a:spcAft>
                <a:defRPr/>
              </a:pPr>
              <a:r>
                <a:rPr lang="zh-CN" altLang="en-GB" sz="1600" b="1" dirty="0">
                  <a:solidFill>
                    <a:sysClr val="windowText" lastClr="000000"/>
                  </a:solidFill>
                  <a:latin typeface="微软雅黑" panose="020B0503020204020204" pitchFamily="34" charset="-122"/>
                  <a:ea typeface="微软雅黑" panose="020B0503020204020204" pitchFamily="34" charset="-122"/>
                </a:rPr>
                <a:t>提升品牌</a:t>
              </a:r>
              <a:endParaRPr lang="zh-CN" altLang="en-GB" sz="1600" b="1" dirty="0">
                <a:solidFill>
                  <a:sysClr val="windowText" lastClr="000000"/>
                </a:solidFill>
                <a:latin typeface="微软雅黑" panose="020B0503020204020204" pitchFamily="34" charset="-122"/>
                <a:ea typeface="微软雅黑" panose="020B0503020204020204" pitchFamily="34" charset="-122"/>
              </a:endParaRPr>
            </a:p>
            <a:p>
              <a:pPr algn="ctr" defTabSz="1600200">
                <a:lnSpc>
                  <a:spcPct val="90000"/>
                </a:lnSpc>
                <a:spcBef>
                  <a:spcPct val="0"/>
                </a:spcBef>
                <a:spcAft>
                  <a:spcPct val="35000"/>
                </a:spcAft>
                <a:defRPr/>
              </a:pPr>
              <a:r>
                <a:rPr lang="zh-CN" altLang="en-GB" sz="1600" b="1" dirty="0">
                  <a:solidFill>
                    <a:sysClr val="windowText" lastClr="000000"/>
                  </a:solidFill>
                  <a:latin typeface="微软雅黑" panose="020B0503020204020204" pitchFamily="34" charset="-122"/>
                  <a:ea typeface="微软雅黑" panose="020B0503020204020204" pitchFamily="34" charset="-122"/>
                </a:rPr>
                <a:t>价值</a:t>
              </a:r>
              <a:endParaRPr lang="zh-CN" altLang="en-GB" sz="1600" b="1" dirty="0">
                <a:solidFill>
                  <a:sysClr val="windowText" lastClr="000000"/>
                </a:solidFill>
                <a:latin typeface="微软雅黑" panose="020B0503020204020204" pitchFamily="34" charset="-122"/>
                <a:ea typeface="微软雅黑" panose="020B0503020204020204" pitchFamily="34" charset="-122"/>
              </a:endParaRPr>
            </a:p>
          </p:txBody>
        </p:sp>
        <p:sp>
          <p:nvSpPr>
            <p:cNvPr id="13" name="Freeform 5"/>
            <p:cNvSpPr/>
            <p:nvPr>
              <p:custDataLst>
                <p:tags r:id="rId4"/>
              </p:custDataLst>
            </p:nvPr>
          </p:nvSpPr>
          <p:spPr>
            <a:xfrm>
              <a:off x="5342893" y="2898141"/>
              <a:ext cx="1555751" cy="152146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a:ln w="12700" cap="flat" cmpd="sng" algn="ctr">
              <a:noFill/>
              <a:prstDash val="solid"/>
              <a:miter lim="800000"/>
            </a:ln>
            <a:effectLst/>
          </p:spPr>
          <p:txBody>
            <a:bodyPr spcFirstLastPara="0" vert="horz" wrap="square" lIns="398051" tIns="438741" rIns="398051" bIns="438741" numCol="1" spcCol="1270" anchor="ctr" anchorCtr="0">
              <a:no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defTabSz="1466850">
                <a:lnSpc>
                  <a:spcPct val="90000"/>
                </a:lnSpc>
                <a:spcBef>
                  <a:spcPct val="0"/>
                </a:spcBef>
                <a:spcAft>
                  <a:spcPct val="35000"/>
                </a:spcAft>
                <a:defRPr/>
              </a:pPr>
              <a:r>
                <a:rPr lang="zh-CN" altLang="en-GB" sz="2400" b="1" dirty="0">
                  <a:solidFill>
                    <a:srgbClr val="FFFF00"/>
                  </a:solidFill>
                  <a:latin typeface="微软雅黑" panose="020B0503020204020204" pitchFamily="34" charset="-122"/>
                  <a:ea typeface="微软雅黑" panose="020B0503020204020204" pitchFamily="34" charset="-122"/>
                </a:rPr>
                <a:t>衍生收益</a:t>
              </a:r>
              <a:endParaRPr lang="zh-CN" altLang="en-GB" sz="2400" b="1" dirty="0">
                <a:solidFill>
                  <a:srgbClr val="FFFF00"/>
                </a:solidFill>
                <a:latin typeface="微软雅黑" panose="020B0503020204020204" pitchFamily="34" charset="-122"/>
                <a:ea typeface="微软雅黑" panose="020B0503020204020204" pitchFamily="34" charset="-122"/>
              </a:endParaRPr>
            </a:p>
          </p:txBody>
        </p:sp>
        <p:sp>
          <p:nvSpPr>
            <p:cNvPr id="14" name="Freeform 6"/>
            <p:cNvSpPr/>
            <p:nvPr>
              <p:custDataLst>
                <p:tags r:id="rId5"/>
              </p:custDataLst>
            </p:nvPr>
          </p:nvSpPr>
          <p:spPr>
            <a:xfrm>
              <a:off x="7021833" y="2898141"/>
              <a:ext cx="1555751" cy="152146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lumMod val="50000"/>
              </a:schemeClr>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defTabSz="1600200">
                <a:lnSpc>
                  <a:spcPct val="90000"/>
                </a:lnSpc>
                <a:spcBef>
                  <a:spcPct val="0"/>
                </a:spcBef>
                <a:spcAft>
                  <a:spcPct val="35000"/>
                </a:spcAft>
                <a:defRPr/>
              </a:pPr>
              <a:r>
                <a:rPr lang="zh-CN" altLang="en-GB" sz="1600" b="1">
                  <a:solidFill>
                    <a:schemeClr val="lt1"/>
                  </a:solidFill>
                  <a:latin typeface="微软雅黑" panose="020B0503020204020204" pitchFamily="34" charset="-122"/>
                  <a:ea typeface="微软雅黑" panose="020B0503020204020204" pitchFamily="34" charset="-122"/>
                </a:rPr>
                <a:t>吸引优秀</a:t>
              </a:r>
              <a:endParaRPr lang="zh-CN" altLang="en-GB" sz="1600" b="1">
                <a:solidFill>
                  <a:schemeClr val="lt1"/>
                </a:solidFill>
                <a:latin typeface="微软雅黑" panose="020B0503020204020204" pitchFamily="34" charset="-122"/>
                <a:ea typeface="微软雅黑" panose="020B0503020204020204" pitchFamily="34" charset="-122"/>
              </a:endParaRPr>
            </a:p>
            <a:p>
              <a:pPr algn="ctr" defTabSz="1600200">
                <a:lnSpc>
                  <a:spcPct val="90000"/>
                </a:lnSpc>
                <a:spcBef>
                  <a:spcPct val="0"/>
                </a:spcBef>
                <a:spcAft>
                  <a:spcPct val="35000"/>
                </a:spcAft>
                <a:defRPr/>
              </a:pPr>
              <a:r>
                <a:rPr lang="zh-CN" altLang="en-GB" sz="1600" b="1">
                  <a:solidFill>
                    <a:schemeClr val="lt1"/>
                  </a:solidFill>
                  <a:latin typeface="微软雅黑" panose="020B0503020204020204" pitchFamily="34" charset="-122"/>
                  <a:ea typeface="微软雅黑" panose="020B0503020204020204" pitchFamily="34" charset="-122"/>
                </a:rPr>
                <a:t>人才</a:t>
              </a:r>
              <a:endParaRPr lang="zh-CN" altLang="en-GB" sz="1600" b="1">
                <a:solidFill>
                  <a:schemeClr val="lt1"/>
                </a:solidFill>
                <a:latin typeface="微软雅黑" panose="020B0503020204020204" pitchFamily="34" charset="-122"/>
                <a:ea typeface="微软雅黑" panose="020B0503020204020204" pitchFamily="34" charset="-122"/>
              </a:endParaRPr>
            </a:p>
          </p:txBody>
        </p:sp>
        <p:sp>
          <p:nvSpPr>
            <p:cNvPr id="15" name="Freeform 7"/>
            <p:cNvSpPr/>
            <p:nvPr>
              <p:custDataLst>
                <p:tags r:id="rId6"/>
              </p:custDataLst>
            </p:nvPr>
          </p:nvSpPr>
          <p:spPr>
            <a:xfrm>
              <a:off x="6184901" y="4189095"/>
              <a:ext cx="1666875" cy="152146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75000"/>
              </a:schemeClr>
            </a:solidFill>
            <a:ln w="12700" cap="flat" cmpd="sng" algn="ctr">
              <a:noFill/>
              <a:prstDash val="solid"/>
              <a:miter lim="800000"/>
            </a:ln>
            <a:effectLst/>
          </p:spPr>
          <p:txBody>
            <a:bodyPr spcFirstLastPara="0" vert="horz" wrap="square" lIns="398051" tIns="438741" rIns="398051" bIns="438741" numCol="1" spcCol="1270" anchor="ctr" anchorCtr="0">
              <a:no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defTabSz="1466850">
                <a:lnSpc>
                  <a:spcPct val="90000"/>
                </a:lnSpc>
                <a:spcBef>
                  <a:spcPct val="0"/>
                </a:spcBef>
                <a:spcAft>
                  <a:spcPct val="35000"/>
                </a:spcAft>
                <a:defRPr/>
              </a:pPr>
              <a:r>
                <a:rPr lang="zh-CN" altLang="en-US" sz="1600" b="1" dirty="0">
                  <a:solidFill>
                    <a:schemeClr val="lt1"/>
                  </a:solidFill>
                  <a:latin typeface="微软雅黑" panose="020B0503020204020204" pitchFamily="34" charset="-122"/>
                  <a:ea typeface="微软雅黑" panose="020B0503020204020204" pitchFamily="34" charset="-122"/>
                </a:rPr>
                <a:t>关联</a:t>
              </a:r>
              <a:r>
                <a:rPr lang="zh-CN" altLang="en-GB" sz="1600" b="1" dirty="0">
                  <a:solidFill>
                    <a:schemeClr val="lt1"/>
                  </a:solidFill>
                  <a:latin typeface="微软雅黑" panose="020B0503020204020204" pitchFamily="34" charset="-122"/>
                  <a:ea typeface="微软雅黑" panose="020B0503020204020204" pitchFamily="34" charset="-122"/>
                </a:rPr>
                <a:t>收益</a:t>
              </a:r>
              <a:endParaRPr lang="zh-CN" altLang="en-GB" sz="1600" b="1" dirty="0">
                <a:solidFill>
                  <a:schemeClr val="lt1"/>
                </a:solidFill>
                <a:latin typeface="微软雅黑" panose="020B0503020204020204" pitchFamily="34" charset="-122"/>
                <a:ea typeface="微软雅黑" panose="020B0503020204020204" pitchFamily="34" charset="-122"/>
              </a:endParaRPr>
            </a:p>
          </p:txBody>
        </p:sp>
        <p:sp>
          <p:nvSpPr>
            <p:cNvPr id="17" name="Freeform 8"/>
            <p:cNvSpPr/>
            <p:nvPr/>
          </p:nvSpPr>
          <p:spPr>
            <a:xfrm>
              <a:off x="4505963" y="4189731"/>
              <a:ext cx="1555751" cy="152146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5B9BD5">
                <a:lumMod val="60000"/>
                <a:lumOff val="40000"/>
              </a:srgbClr>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defTabSz="1600200">
                <a:lnSpc>
                  <a:spcPct val="90000"/>
                </a:lnSpc>
                <a:spcBef>
                  <a:spcPct val="0"/>
                </a:spcBef>
                <a:spcAft>
                  <a:spcPct val="35000"/>
                </a:spcAft>
                <a:defRPr/>
              </a:pPr>
              <a:r>
                <a:rPr lang="zh-CN" altLang="en-GB" sz="1600" b="1">
                  <a:solidFill>
                    <a:sysClr val="windowText" lastClr="000000"/>
                  </a:solidFill>
                  <a:latin typeface="微软雅黑" panose="020B0503020204020204" pitchFamily="34" charset="-122"/>
                  <a:ea typeface="微软雅黑" panose="020B0503020204020204" pitchFamily="34" charset="-122"/>
                </a:rPr>
                <a:t>树立行业</a:t>
              </a:r>
              <a:endParaRPr lang="zh-CN" altLang="en-GB" sz="1600" b="1">
                <a:solidFill>
                  <a:sysClr val="windowText" lastClr="000000"/>
                </a:solidFill>
                <a:latin typeface="微软雅黑" panose="020B0503020204020204" pitchFamily="34" charset="-122"/>
                <a:ea typeface="微软雅黑" panose="020B0503020204020204" pitchFamily="34" charset="-122"/>
              </a:endParaRPr>
            </a:p>
            <a:p>
              <a:pPr algn="ctr" defTabSz="1600200">
                <a:lnSpc>
                  <a:spcPct val="90000"/>
                </a:lnSpc>
                <a:spcBef>
                  <a:spcPct val="0"/>
                </a:spcBef>
                <a:spcAft>
                  <a:spcPct val="35000"/>
                </a:spcAft>
                <a:defRPr/>
              </a:pPr>
              <a:r>
                <a:rPr lang="zh-CN" altLang="en-GB" sz="1600" b="1">
                  <a:solidFill>
                    <a:sysClr val="windowText" lastClr="000000"/>
                  </a:solidFill>
                  <a:latin typeface="微软雅黑" panose="020B0503020204020204" pitchFamily="34" charset="-122"/>
                  <a:ea typeface="微软雅黑" panose="020B0503020204020204" pitchFamily="34" charset="-122"/>
                </a:rPr>
                <a:t>领袖地位</a:t>
              </a:r>
              <a:endParaRPr lang="zh-CN" altLang="en-GB" sz="1600" b="1">
                <a:solidFill>
                  <a:sysClr val="windowText" lastClr="000000"/>
                </a:solidFill>
                <a:latin typeface="微软雅黑" panose="020B0503020204020204" pitchFamily="34" charset="-122"/>
                <a:ea typeface="微软雅黑" panose="020B0503020204020204" pitchFamily="34" charset="-122"/>
              </a:endParaRPr>
            </a:p>
          </p:txBody>
        </p:sp>
        <p:sp>
          <p:nvSpPr>
            <p:cNvPr id="18" name="Freeform 9"/>
            <p:cNvSpPr/>
            <p:nvPr>
              <p:custDataLst>
                <p:tags r:id="rId7"/>
              </p:custDataLst>
            </p:nvPr>
          </p:nvSpPr>
          <p:spPr>
            <a:xfrm>
              <a:off x="3665858" y="2898141"/>
              <a:ext cx="1555751" cy="1521460"/>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2"/>
            </a:solidFill>
            <a:ln w="12700" cap="flat" cmpd="sng" algn="ctr">
              <a:noFill/>
              <a:prstDash val="solid"/>
              <a:miter lim="800000"/>
            </a:ln>
            <a:effectLst/>
          </p:spPr>
          <p:txBody>
            <a:bodyPr spcFirstLastPara="0" vert="horz" wrap="square" lIns="272320" tIns="313011" rIns="272320" bIns="313011" numCol="1" spcCol="1270" anchor="ctr" anchorCtr="0">
              <a:noAutofit/>
            </a:bodyPr>
            <a:lstStyle>
              <a:defPPr>
                <a:defRPr lang="zh-CN">
                  <a:solidFill>
                    <a:srgbClr val="FFFFFF"/>
                  </a:solidFill>
                </a:defRPr>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rgbClr val="FFFFFF"/>
                  </a:solidFill>
                  <a:latin typeface="+mn-lt"/>
                  <a:ea typeface="+mn-ea"/>
                  <a:cs typeface="+mn-cs"/>
                </a:defRPr>
              </a:lvl2pPr>
              <a:lvl3pPr marL="914400" algn="l" defTabSz="914400" rtl="0" eaLnBrk="1" latinLnBrk="0" hangingPunct="1">
                <a:defRPr sz="1800" kern="1200">
                  <a:solidFill>
                    <a:srgbClr val="FFFFFF"/>
                  </a:solidFill>
                  <a:latin typeface="+mn-lt"/>
                  <a:ea typeface="+mn-ea"/>
                  <a:cs typeface="+mn-cs"/>
                </a:defRPr>
              </a:lvl3pPr>
              <a:lvl4pPr marL="1371600" algn="l" defTabSz="914400" rtl="0" eaLnBrk="1" latinLnBrk="0" hangingPunct="1">
                <a:defRPr sz="1800" kern="1200">
                  <a:solidFill>
                    <a:srgbClr val="FFFFFF"/>
                  </a:solidFill>
                  <a:latin typeface="+mn-lt"/>
                  <a:ea typeface="+mn-ea"/>
                  <a:cs typeface="+mn-cs"/>
                </a:defRPr>
              </a:lvl4pPr>
              <a:lvl5pPr marL="1828800" algn="l" defTabSz="914400" rtl="0" eaLnBrk="1" latinLnBrk="0" hangingPunct="1">
                <a:defRPr sz="1800" kern="1200">
                  <a:solidFill>
                    <a:srgbClr val="FFFFFF"/>
                  </a:solidFill>
                  <a:latin typeface="+mn-lt"/>
                  <a:ea typeface="+mn-ea"/>
                  <a:cs typeface="+mn-cs"/>
                </a:defRPr>
              </a:lvl5pPr>
              <a:lvl6pPr marL="2286000" algn="l" defTabSz="914400" rtl="0" eaLnBrk="1" latinLnBrk="0" hangingPunct="1">
                <a:defRPr sz="1800" kern="1200">
                  <a:solidFill>
                    <a:srgbClr val="FFFFFF"/>
                  </a:solidFill>
                  <a:latin typeface="+mn-lt"/>
                  <a:ea typeface="+mn-ea"/>
                  <a:cs typeface="+mn-cs"/>
                </a:defRPr>
              </a:lvl6pPr>
              <a:lvl7pPr marL="2743200" algn="l" defTabSz="914400" rtl="0" eaLnBrk="1" latinLnBrk="0" hangingPunct="1">
                <a:defRPr sz="1800" kern="1200">
                  <a:solidFill>
                    <a:srgbClr val="FFFFFF"/>
                  </a:solidFill>
                  <a:latin typeface="+mn-lt"/>
                  <a:ea typeface="+mn-ea"/>
                  <a:cs typeface="+mn-cs"/>
                </a:defRPr>
              </a:lvl7pPr>
              <a:lvl8pPr marL="3200400" algn="l" defTabSz="914400" rtl="0" eaLnBrk="1" latinLnBrk="0" hangingPunct="1">
                <a:defRPr sz="1800" kern="1200">
                  <a:solidFill>
                    <a:srgbClr val="FFFFFF"/>
                  </a:solidFill>
                  <a:latin typeface="+mn-lt"/>
                  <a:ea typeface="+mn-ea"/>
                  <a:cs typeface="+mn-cs"/>
                </a:defRPr>
              </a:lvl8pPr>
              <a:lvl9pPr marL="3657600" algn="l" defTabSz="914400" rtl="0" eaLnBrk="1" latinLnBrk="0" hangingPunct="1">
                <a:defRPr sz="1800" kern="1200">
                  <a:solidFill>
                    <a:srgbClr val="FFFFFF"/>
                  </a:solidFill>
                  <a:latin typeface="+mn-lt"/>
                  <a:ea typeface="+mn-ea"/>
                  <a:cs typeface="+mn-cs"/>
                </a:defRPr>
              </a:lvl9pPr>
            </a:lstStyle>
            <a:p>
              <a:pPr algn="ctr" defTabSz="1600200">
                <a:lnSpc>
                  <a:spcPct val="90000"/>
                </a:lnSpc>
                <a:spcBef>
                  <a:spcPct val="0"/>
                </a:spcBef>
                <a:spcAft>
                  <a:spcPct val="35000"/>
                </a:spcAft>
                <a:defRPr/>
              </a:pPr>
              <a:r>
                <a:rPr lang="zh-CN" altLang="en-GB" sz="1600" b="1">
                  <a:solidFill>
                    <a:schemeClr val="lt1"/>
                  </a:solidFill>
                  <a:latin typeface="微软雅黑" panose="020B0503020204020204" pitchFamily="34" charset="-122"/>
                  <a:ea typeface="微软雅黑" panose="020B0503020204020204" pitchFamily="34" charset="-122"/>
                </a:rPr>
                <a:t>集聚政策</a:t>
              </a:r>
              <a:endParaRPr lang="zh-CN" altLang="en-GB" sz="1600" b="1">
                <a:solidFill>
                  <a:schemeClr val="lt1"/>
                </a:solidFill>
                <a:latin typeface="微软雅黑" panose="020B0503020204020204" pitchFamily="34" charset="-122"/>
                <a:ea typeface="微软雅黑" panose="020B0503020204020204" pitchFamily="34" charset="-122"/>
              </a:endParaRPr>
            </a:p>
            <a:p>
              <a:pPr algn="ctr" defTabSz="1600200">
                <a:lnSpc>
                  <a:spcPct val="90000"/>
                </a:lnSpc>
                <a:spcBef>
                  <a:spcPct val="0"/>
                </a:spcBef>
                <a:spcAft>
                  <a:spcPct val="35000"/>
                </a:spcAft>
                <a:defRPr/>
              </a:pPr>
              <a:r>
                <a:rPr lang="zh-CN" altLang="en-GB" sz="1600" b="1">
                  <a:solidFill>
                    <a:schemeClr val="lt1"/>
                  </a:solidFill>
                  <a:latin typeface="微软雅黑" panose="020B0503020204020204" pitchFamily="34" charset="-122"/>
                  <a:ea typeface="微软雅黑" panose="020B0503020204020204" pitchFamily="34" charset="-122"/>
                </a:rPr>
                <a:t>资源</a:t>
              </a:r>
              <a:endParaRPr lang="zh-CN" altLang="en-GB" sz="1600" b="1">
                <a:solidFill>
                  <a:schemeClr val="lt1"/>
                </a:solidFill>
                <a:latin typeface="微软雅黑" panose="020B0503020204020204" pitchFamily="34" charset="-122"/>
                <a:ea typeface="微软雅黑" panose="020B0503020204020204" pitchFamily="34" charset="-122"/>
              </a:endParaRPr>
            </a:p>
          </p:txBody>
        </p:sp>
        <p:sp>
          <p:nvSpPr>
            <p:cNvPr id="19" name="文本框 61"/>
            <p:cNvSpPr txBox="1"/>
            <p:nvPr/>
          </p:nvSpPr>
          <p:spPr>
            <a:xfrm>
              <a:off x="756923" y="3205613"/>
              <a:ext cx="2567940" cy="905248"/>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400">
                <a:lnSpc>
                  <a:spcPct val="130000"/>
                </a:lnSpc>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产业整合平台行业属性</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lgn="r" defTabSz="914400">
                <a:lnSpc>
                  <a:spcPct val="130000"/>
                </a:lnSpc>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强势集聚单一企业</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lgn="r" defTabSz="914400">
                <a:lnSpc>
                  <a:spcPct val="130000"/>
                </a:lnSpc>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无法获得的优质政策资源</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20" name="文本框 62"/>
            <p:cNvSpPr txBox="1"/>
            <p:nvPr/>
          </p:nvSpPr>
          <p:spPr>
            <a:xfrm>
              <a:off x="8197214" y="1853293"/>
              <a:ext cx="2602231" cy="905248"/>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产业整合平台推动</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sysClr val="windowText" lastClr="000000"/>
                  </a:solidFill>
                  <a:latin typeface="微软雅黑" panose="020B0503020204020204" pitchFamily="34" charset="-122"/>
                  <a:ea typeface="微软雅黑" panose="020B0503020204020204" pitchFamily="34" charset="-122"/>
                </a:rPr>
                <a:t>龙头企业的转型升级</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sysClr val="windowText" lastClr="000000"/>
                  </a:solidFill>
                  <a:latin typeface="微软雅黑" panose="020B0503020204020204" pitchFamily="34" charset="-122"/>
                  <a:ea typeface="微软雅黑" panose="020B0503020204020204" pitchFamily="34" charset="-122"/>
                </a:rPr>
                <a:t>提升企业的核心竞争力</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21" name="文本框 63"/>
            <p:cNvSpPr txBox="1"/>
            <p:nvPr/>
          </p:nvSpPr>
          <p:spPr>
            <a:xfrm>
              <a:off x="1035049" y="4525123"/>
              <a:ext cx="3183891" cy="1185324"/>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产业整合平台通过整合多方资源</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lgn="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制定行业规则</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lgn="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有利于树立核心龙头企业的</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lgn="r">
                <a:lnSpc>
                  <a:spcPct val="130000"/>
                </a:lnSpc>
              </a:pPr>
              <a:r>
                <a:rPr lang="zh-CN" altLang="en-US" sz="1400" dirty="0">
                  <a:solidFill>
                    <a:sysClr val="windowText" lastClr="000000"/>
                  </a:solidFill>
                  <a:latin typeface="微软雅黑" panose="020B0503020204020204" pitchFamily="34" charset="-122"/>
                  <a:ea typeface="微软雅黑" panose="020B0503020204020204" pitchFamily="34" charset="-122"/>
                </a:rPr>
                <a:t>行业领袖地位</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sp>
          <p:nvSpPr>
            <p:cNvPr id="22" name="文本框 65"/>
            <p:cNvSpPr txBox="1"/>
            <p:nvPr/>
          </p:nvSpPr>
          <p:spPr>
            <a:xfrm>
              <a:off x="7974965" y="4525145"/>
              <a:ext cx="2824480" cy="905248"/>
            </a:xfrm>
            <a:prstGeom prst="rect">
              <a:avLst/>
            </a:prstGeom>
            <a:noFill/>
          </p:spPr>
          <p:txBody>
            <a:bodyPr wrap="square" rtlCol="0"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defRPr/>
              </a:pPr>
              <a:r>
                <a:rPr lang="zh-CN" altLang="en-US" sz="1400" dirty="0">
                  <a:solidFill>
                    <a:sysClr val="windowText" lastClr="000000"/>
                  </a:solidFill>
                  <a:latin typeface="微软雅黑" panose="020B0503020204020204" pitchFamily="34" charset="-122"/>
                  <a:ea typeface="微软雅黑" panose="020B0503020204020204" pitchFamily="34" charset="-122"/>
                </a:rPr>
                <a:t>产业整合平台可以带动</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大股东的其他衍生收益</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defRPr/>
              </a:pPr>
              <a:r>
                <a:rPr lang="zh-CN" altLang="en-US" sz="1400" dirty="0">
                  <a:solidFill>
                    <a:sysClr val="windowText" lastClr="000000"/>
                  </a:solidFill>
                  <a:latin typeface="微软雅黑" panose="020B0503020204020204" pitchFamily="34" charset="-122"/>
                  <a:ea typeface="微软雅黑" panose="020B0503020204020204" pitchFamily="34" charset="-122"/>
                </a:rPr>
                <a:t>如金融、地产、资本等</a:t>
              </a:r>
              <a:endParaRPr lang="zh-CN" altLang="en-US" sz="1400" dirty="0">
                <a:solidFill>
                  <a:sysClr val="windowText" lastClr="000000"/>
                </a:solidFill>
                <a:latin typeface="微软雅黑" panose="020B0503020204020204" pitchFamily="34" charset="-122"/>
                <a:ea typeface="微软雅黑" panose="020B0503020204020204" pitchFamily="34" charset="-122"/>
              </a:endParaRPr>
            </a:p>
          </p:txBody>
        </p:sp>
      </p:grpSp>
    </p:spTree>
  </p:cSld>
  <p:clrMapOvr>
    <a:masterClrMapping/>
  </p:clrMapOvr>
  <p:transition spd="slow">
    <p:cove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1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1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4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5.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46.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147.xml><?xml version="1.0" encoding="utf-8"?>
<p:tagLst xmlns:p="http://schemas.openxmlformats.org/presentationml/2006/main">
  <p:tag name="KSO_WM_UNIT_LINE_FORE_SCHEMECOLOR_INDEX_BRIGHTNESS" val="0"/>
  <p:tag name="KSO_WM_UNIT_LINE_FORE_SCHEMECOLOR_INDEX" val="5"/>
  <p:tag name="KSO_WM_UNIT_LINE_FILL_TYPE" val="2"/>
</p:tagLst>
</file>

<file path=ppt/tags/tag14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4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UNIT_FILL_FORE_SCHEMECOLOR_INDEX_BRIGHTNESS" val="0.6"/>
  <p:tag name="KSO_WM_UNIT_FILL_FORE_SCHEMECOLOR_INDEX" val="6"/>
  <p:tag name="KSO_WM_UNIT_FILL_TYPE" val="1"/>
</p:tagLst>
</file>

<file path=ppt/tags/tag155.xml><?xml version="1.0" encoding="utf-8"?>
<p:tagLst xmlns:p="http://schemas.openxmlformats.org/presentationml/2006/main">
  <p:tag name="KSO_WM_UNIT_FILL_FORE_SCHEMECOLOR_INDEX_BRIGHTNESS" val="0"/>
  <p:tag name="KSO_WM_UNIT_FILL_FORE_SCHEMECOLOR_INDEX" val="5"/>
  <p:tag name="KSO_WM_UNIT_FILL_TYPE" val="1"/>
</p:tagLst>
</file>

<file path=ppt/tags/tag156.xml><?xml version="1.0" encoding="utf-8"?>
<p:tagLst xmlns:p="http://schemas.openxmlformats.org/presentationml/2006/main">
  <p:tag name="KSO_WM_UNIT_FILL_FORE_SCHEMECOLOR_INDEX_BRIGHTNESS" val="-0.5"/>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57.xml><?xml version="1.0" encoding="utf-8"?>
<p:tagLst xmlns:p="http://schemas.openxmlformats.org/presentationml/2006/main">
  <p:tag name="KSO_WM_UNIT_FILL_FORE_SCHEMECOLOR_INDEX_BRIGHTNESS" val="-0.25"/>
  <p:tag name="KSO_WM_UNIT_FILL_FORE_SCHEMECOLOR_INDEX" val="5"/>
  <p:tag name="KSO_WM_UNIT_FILL_TYPE" val="1"/>
  <p:tag name="KSO_WM_UNIT_TEXT_FILL_FORE_SCHEMECOLOR_INDEX_BRIGHTNESS" val="0"/>
  <p:tag name="KSO_WM_UNIT_TEXT_FILL_FORE_SCHEMECOLOR_INDEX" val="14"/>
  <p:tag name="KSO_WM_UNIT_TEXT_FILL_TYPE" val="1"/>
</p:tagLst>
</file>

<file path=ppt/tags/tag15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1.xml><?xml version="1.0" encoding="utf-8"?>
<p:tagLst xmlns:p="http://schemas.openxmlformats.org/presentationml/2006/main">
  <p:tag name="KSO_WM_UNIT_TEXT_FILL_FORE_SCHEMECOLOR_INDEX_BRIGHTNESS" val="0"/>
  <p:tag name="KSO_WM_UNIT_TEXT_FILL_FORE_SCHEMECOLOR_INDEX" val="1"/>
  <p:tag name="KSO_WM_UNIT_TEXT_FILL_TYPE" val="1"/>
</p:tagLst>
</file>

<file path=ppt/tags/tag1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164.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165.xml><?xml version="1.0" encoding="utf-8"?>
<p:tagLst xmlns:p="http://schemas.openxmlformats.org/presentationml/2006/main">
  <p:tag name="KSO_WM_UNIT_LINE_FORE_SCHEMECOLOR_INDEX_BRIGHTNESS" val="0.5"/>
  <p:tag name="KSO_WM_UNIT_LINE_FORE_SCHEMECOLOR_INDEX" val="13"/>
  <p:tag name="KSO_WM_UNIT_LINE_FILL_TYPE" val="2"/>
</p:tagLst>
</file>

<file path=ppt/tags/tag166.xml><?xml version="1.0" encoding="utf-8"?>
<p:tagLst xmlns:p="http://schemas.openxmlformats.org/presentationml/2006/main">
  <p:tag name="COMMONDATA" val="eyJoZGlkIjoiYTgzODJiZjg0ODEyNzcwMTI0OTM4ZTYwZDIwMzcxM2Qif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5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57.xml><?xml version="1.0" encoding="utf-8"?>
<p:tagLst xmlns:p="http://schemas.openxmlformats.org/presentationml/2006/main">
  <p:tag name="KSO_WM_UNIT_FILL_FORE_SCHEMECOLOR_INDEX_BRIGHTNESS" val="0"/>
  <p:tag name="KSO_WM_UNIT_FILL_FORE_SCHEMECOLOR_INDEX" val="14"/>
  <p:tag name="KSO_WM_UNIT_FILL_TYPE" val="1"/>
  <p:tag name="KSO_WM_UNIT_SHADOW_SCHEMECOLOR_INDEX_BRIGHTNESS" val="0.35"/>
  <p:tag name="KSO_WM_UNIT_SHADOW_SCHEMECOLOR_INDEX" val="13"/>
  <p:tag name="KSO_WM_UNIT_TEXT_FILL_FORE_SCHEMECOLOR_INDEX_BRIGHTNESS" val="0"/>
  <p:tag name="KSO_WM_UNIT_TEXT_FILL_FORE_SCHEMECOLOR_INDEX" val="2"/>
  <p:tag name="KSO_WM_UNIT_TEXT_FILL_TYPE" val="1"/>
</p:tagLst>
</file>

<file path=ppt/tags/tag58.xml><?xml version="1.0" encoding="utf-8"?>
<p:tagLst xmlns:p="http://schemas.openxmlformats.org/presentationml/2006/main">
  <p:tag name="KSO_WM_UNIT_TEXT_FILL_FORE_SCHEMECOLOR_INDEX_BRIGHTNESS" val="-0.05"/>
  <p:tag name="KSO_WM_UNIT_TEXT_FILL_FORE_SCHEMECOLOR_INDEX" val="14"/>
  <p:tag name="KSO_WM_UNIT_TEXT_FILL_TYPE" val="1"/>
</p:tagLst>
</file>

<file path=ppt/tags/tag59.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LINE_FORE_SCHEMECOLOR_INDEX_BRIGHTNESS" val="0.35"/>
  <p:tag name="KSO_WM_UNIT_LINE_FORE_SCHEMECOLOR_INDEX" val="13"/>
  <p:tag name="KSO_WM_UNIT_LINE_FILL_TYPE" val="2"/>
</p:tagLst>
</file>

<file path=ppt/tags/tag6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6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7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7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83.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8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85.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86.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87.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88.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5.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UNIT_FILL_FORE_SCHEMECOLOR_INDEX_BRIGHTNESS" val="0"/>
  <p:tag name="KSO_WM_UNIT_FILL_FORE_SCHEMECOLOR_INDEX" val="14"/>
  <p:tag name="KSO_WM_UNIT_FILL_TYPE" val="1"/>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
      <a:dk1>
        <a:srgbClr val="000000"/>
      </a:dk1>
      <a:lt1>
        <a:srgbClr val="FFFFFF"/>
      </a:lt1>
      <a:dk2>
        <a:srgbClr val="FAFAFA"/>
      </a:dk2>
      <a:lt2>
        <a:srgbClr val="FFFFFF"/>
      </a:lt2>
      <a:accent1>
        <a:srgbClr val="026CD4"/>
      </a:accent1>
      <a:accent2>
        <a:srgbClr val="007ADD"/>
      </a:accent2>
      <a:accent3>
        <a:srgbClr val="008BFF"/>
      </a:accent3>
      <a:accent4>
        <a:srgbClr val="3B99E4"/>
      </a:accent4>
      <a:accent5>
        <a:srgbClr val="63B8F1"/>
      </a:accent5>
      <a:accent6>
        <a:srgbClr val="7BC0EE"/>
      </a:accent6>
      <a:hlink>
        <a:srgbClr val="5FCBFB"/>
      </a:hlink>
      <a:folHlink>
        <a:srgbClr val="B759BC"/>
      </a:folHlink>
    </a:clrScheme>
    <a:fontScheme name="自定义 1">
      <a:majorFont>
        <a:latin typeface="Arial"/>
        <a:ea typeface="思源黑体 CN Bold"/>
        <a:cs typeface=""/>
      </a:majorFont>
      <a:minorFont>
        <a:latin typeface="Arial Nova"/>
        <a:ea typeface="思源黑体 CN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作者：ytfcells">
  <a:themeElements>
    <a:clrScheme name="">
      <a:dk1>
        <a:srgbClr val="000000"/>
      </a:dk1>
      <a:lt1>
        <a:srgbClr val="FFFFFF"/>
      </a:lt1>
      <a:dk2>
        <a:srgbClr val="FAFAFA"/>
      </a:dk2>
      <a:lt2>
        <a:srgbClr val="FFFFFF"/>
      </a:lt2>
      <a:accent1>
        <a:srgbClr val="026CD4"/>
      </a:accent1>
      <a:accent2>
        <a:srgbClr val="007ADD"/>
      </a:accent2>
      <a:accent3>
        <a:srgbClr val="008BFF"/>
      </a:accent3>
      <a:accent4>
        <a:srgbClr val="3B99E4"/>
      </a:accent4>
      <a:accent5>
        <a:srgbClr val="63B8F1"/>
      </a:accent5>
      <a:accent6>
        <a:srgbClr val="7BC0EE"/>
      </a:accent6>
      <a:hlink>
        <a:srgbClr val="5FCBFB"/>
      </a:hlink>
      <a:folHlink>
        <a:srgbClr val="B759BC"/>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作者：ytfcells">
  <a:themeElements>
    <a:clrScheme name="紫红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4399</Words>
  <Application>WPS 演示</Application>
  <PresentationFormat>宽屏</PresentationFormat>
  <Paragraphs>367</Paragraphs>
  <Slides>14</Slides>
  <Notes>19</Notes>
  <HiddenSlides>0</HiddenSlides>
  <MMClips>1</MMClips>
  <ScaleCrop>false</ScaleCrop>
  <HeadingPairs>
    <vt:vector size="6" baseType="variant">
      <vt:variant>
        <vt:lpstr>已用的字体</vt:lpstr>
      </vt:variant>
      <vt:variant>
        <vt:i4>38</vt:i4>
      </vt:variant>
      <vt:variant>
        <vt:lpstr>主题</vt:lpstr>
      </vt:variant>
      <vt:variant>
        <vt:i4>4</vt:i4>
      </vt:variant>
      <vt:variant>
        <vt:lpstr>幻灯片标题</vt:lpstr>
      </vt:variant>
      <vt:variant>
        <vt:i4>14</vt:i4>
      </vt:variant>
    </vt:vector>
  </HeadingPairs>
  <TitlesOfParts>
    <vt:vector size="56" baseType="lpstr">
      <vt:lpstr>Arial</vt:lpstr>
      <vt:lpstr>宋体</vt:lpstr>
      <vt:lpstr>Wingdings</vt:lpstr>
      <vt:lpstr>微软雅黑</vt:lpstr>
      <vt:lpstr>Wingdings</vt:lpstr>
      <vt:lpstr>Calibri</vt:lpstr>
      <vt:lpstr>思源黑体 CN Bold</vt:lpstr>
      <vt:lpstr>思源黑体 CN Light</vt:lpstr>
      <vt:lpstr>站酷庆科黄油体</vt:lpstr>
      <vt:lpstr>站酷庆科黄油体</vt:lpstr>
      <vt:lpstr>楷体</vt:lpstr>
      <vt:lpstr>黑体</vt:lpstr>
      <vt:lpstr>优设标题黑</vt:lpstr>
      <vt:lpstr>思源黑体</vt:lpstr>
      <vt:lpstr>华文楷体</vt:lpstr>
      <vt:lpstr>Heiti SC Light</vt:lpstr>
      <vt:lpstr>Impact</vt:lpstr>
      <vt:lpstr>Aharoni</vt:lpstr>
      <vt:lpstr>Roboto Lt</vt:lpstr>
      <vt:lpstr>思源黑体 CN Light</vt:lpstr>
      <vt:lpstr>Calibri</vt:lpstr>
      <vt:lpstr>Times New Roman</vt:lpstr>
      <vt:lpstr>方正小标宋_GBK</vt:lpstr>
      <vt:lpstr>Arial Unicode MS</vt:lpstr>
      <vt:lpstr>Arial Nova</vt:lpstr>
      <vt:lpstr>等线</vt:lpstr>
      <vt:lpstr>仿宋</vt:lpstr>
      <vt:lpstr>Bebas Neue</vt:lpstr>
      <vt:lpstr>Segoe Print</vt:lpstr>
      <vt:lpstr>ALGGLV+MicrosoftYaHei-Bold</vt:lpstr>
      <vt:lpstr>RDQTTH+MicrosoftYaHei</vt:lpstr>
      <vt:lpstr>微软简综艺</vt:lpstr>
      <vt:lpstr>Arial</vt:lpstr>
      <vt:lpstr>Levenim MT</vt:lpstr>
      <vt:lpstr>Franklin Gothic Book</vt:lpstr>
      <vt:lpstr>Lao UI</vt:lpstr>
      <vt:lpstr>Verdana</vt:lpstr>
      <vt:lpstr>Tw Cen MT Condensed Extra Bold</vt:lpstr>
      <vt:lpstr>自定义设计方案</vt:lpstr>
      <vt:lpstr>4_Office 主题​​</vt:lpstr>
      <vt:lpstr>6_作者：ytfcells</vt:lpstr>
      <vt:lpstr>作者：ytfcells</vt:lpstr>
      <vt:lpstr>PowerPoint 演示文稿</vt:lpstr>
      <vt:lpstr>1.2 专精特新企业</vt:lpstr>
      <vt:lpstr>1.5 专精特新企业发展痛点</vt:lpstr>
      <vt:lpstr>1.6 解决思路：专精特新需要资本顶层设计</vt:lpstr>
      <vt:lpstr>PowerPoint 演示文稿</vt:lpstr>
      <vt:lpstr>2.6 建立专精特新资本市场一站式服务平台平台式的运营模式</vt:lpstr>
      <vt:lpstr>2.7 建立核心产品线</vt:lpstr>
      <vt:lpstr>PowerPoint 演示文稿</vt:lpstr>
      <vt:lpstr>PowerPoint 演示文稿</vt:lpstr>
      <vt:lpstr>PowerPoint 演示文稿</vt:lpstr>
      <vt:lpstr>3.1 总平台打造计划</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蓝色科技简约企业介绍公司简介ppt模板</dc:title>
  <dc:creator>ytfcells</dc:creator>
  <cp:keywords>ytfcells</cp:keywords>
  <dc:description>ytfcells</dc:description>
  <cp:category>ytfcells</cp:category>
  <cp:lastModifiedBy>为中华之崛起而学习</cp:lastModifiedBy>
  <cp:revision>639</cp:revision>
  <dcterms:created xsi:type="dcterms:W3CDTF">2016-07-17T07:04:00Z</dcterms:created>
  <dcterms:modified xsi:type="dcterms:W3CDTF">2022-07-12T05:10:44Z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8E720EBEEA3049B583345072D7D2EF78</vt:lpwstr>
  </property>
</Properties>
</file>